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24" r:id="rId4"/>
    <p:sldId id="326" r:id="rId5"/>
    <p:sldId id="343" r:id="rId6"/>
    <p:sldId id="338" r:id="rId7"/>
    <p:sldId id="347" r:id="rId8"/>
    <p:sldId id="350" r:id="rId9"/>
    <p:sldId id="353" r:id="rId10"/>
    <p:sldId id="355" r:id="rId11"/>
    <p:sldId id="349" r:id="rId12"/>
    <p:sldId id="356" r:id="rId13"/>
    <p:sldId id="352" r:id="rId14"/>
    <p:sldId id="357" r:id="rId15"/>
    <p:sldId id="344" r:id="rId16"/>
    <p:sldId id="341" r:id="rId17"/>
    <p:sldId id="354" r:id="rId18"/>
    <p:sldId id="320" r:id="rId19"/>
    <p:sldId id="260" r:id="rId20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60"/>
  </p:normalViewPr>
  <p:slideViewPr>
    <p:cSldViewPr>
      <p:cViewPr varScale="1">
        <p:scale>
          <a:sx n="108" d="100"/>
          <a:sy n="108" d="100"/>
        </p:scale>
        <p:origin x="17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2"/>
      <dgm:spPr/>
    </dgm:pt>
    <dgm:pt modelId="{563131DD-C558-4004-90FF-E434E8CD1E1D}" type="pres">
      <dgm:prSet presAssocID="{35D85C7E-D781-43C9-80CF-86AC4BE076E6}" presName="connTx" presStyleLbl="parChTrans1D4" presStyleIdx="0" presStyleCnt="2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2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1" presStyleCnt="2"/>
      <dgm:spPr/>
    </dgm:pt>
    <dgm:pt modelId="{C16E169D-FA0A-4362-9263-A1EAA36AAB2F}" type="pres">
      <dgm:prSet presAssocID="{A88BC202-8957-4FE5-84F7-AB0A20E8279F}" presName="connTx" presStyleLbl="parChTrans1D4" presStyleIdx="1" presStyleCnt="2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1" presStyleCnt="2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0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1B1618AD-3DC6-4409-9656-09F91DF9C3BD}" type="presParOf" srcId="{41B5903E-7894-4A79-B4FC-A8ED46B4CB00}" destId="{9693EEC1-A479-4D97-A044-A476970FBB2B}" srcOrd="0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1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692822">
          <a:off x="1224304" y="2160898"/>
          <a:ext cx="1606146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606146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7223" y="2133840"/>
        <a:ext cx="80307" cy="80307"/>
      </dsp:txXfrm>
    </dsp:sp>
    <dsp:sp modelId="{4DB26918-EFD3-4880-8B9F-0377C8D76B79}">
      <dsp:nvSpPr>
        <dsp:cNvPr id="0" name=""/>
        <dsp:cNvSpPr/>
      </dsp:nvSpPr>
      <dsp:spPr>
        <a:xfrm>
          <a:off x="2365250" y="1023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1047854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1432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1428561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1023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1047854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9457599">
          <a:off x="3976396" y="2646590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1683" y="2638881"/>
        <a:ext cx="41609" cy="41609"/>
      </dsp:txXfrm>
    </dsp:sp>
    <dsp:sp modelId="{04F512E5-C968-4ECB-8F35-859A3CA0C377}">
      <dsp:nvSpPr>
        <dsp:cNvPr id="0" name=""/>
        <dsp:cNvSpPr/>
      </dsp:nvSpPr>
      <dsp:spPr>
        <a:xfrm>
          <a:off x="4730360" y="199449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2019239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403744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399946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99449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Tylko po wcześniejszej rejestracji internetowej</a:t>
          </a:r>
        </a:p>
      </dsp:txBody>
      <dsp:txXfrm>
        <a:off x="7120211" y="2019239"/>
        <a:ext cx="1639884" cy="795202"/>
      </dsp:txXfrm>
    </dsp:sp>
    <dsp:sp modelId="{C6F239AF-2842-436E-A32C-9A347D2C96F8}">
      <dsp:nvSpPr>
        <dsp:cNvPr id="0" name=""/>
        <dsp:cNvSpPr/>
      </dsp:nvSpPr>
      <dsp:spPr>
        <a:xfrm rot="2142401">
          <a:off x="3976396" y="3132282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1683" y="3124574"/>
        <a:ext cx="41609" cy="41609"/>
      </dsp:txXfrm>
    </dsp:sp>
    <dsp:sp modelId="{279EA419-0ECB-4D80-B78A-9B46A21704D4}">
      <dsp:nvSpPr>
        <dsp:cNvPr id="0" name=""/>
        <dsp:cNvSpPr/>
      </dsp:nvSpPr>
      <dsp:spPr>
        <a:xfrm>
          <a:off x="4730360" y="2965883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2990623"/>
        <a:ext cx="1639884" cy="795202"/>
      </dsp:txXfrm>
    </dsp:sp>
    <dsp:sp modelId="{9693EEC1-A479-4D97-A044-A476970FBB2B}">
      <dsp:nvSpPr>
        <dsp:cNvPr id="0" name=""/>
        <dsp:cNvSpPr/>
      </dsp:nvSpPr>
      <dsp:spPr>
        <a:xfrm>
          <a:off x="6419725" y="337512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40704" y="3371331"/>
        <a:ext cx="33787" cy="33787"/>
      </dsp:txXfrm>
    </dsp:sp>
    <dsp:sp modelId="{920348FE-8DE0-4FC7-8A1B-F5A2944B6D82}">
      <dsp:nvSpPr>
        <dsp:cNvPr id="0" name=""/>
        <dsp:cNvSpPr/>
      </dsp:nvSpPr>
      <dsp:spPr>
        <a:xfrm>
          <a:off x="7095471" y="2965883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2990623"/>
        <a:ext cx="1639884" cy="795202"/>
      </dsp:txXfrm>
    </dsp:sp>
    <dsp:sp modelId="{0762F2FF-3755-49E2-8035-BF51FEF8D488}">
      <dsp:nvSpPr>
        <dsp:cNvPr id="0" name=""/>
        <dsp:cNvSpPr/>
      </dsp:nvSpPr>
      <dsp:spPr>
        <a:xfrm rot="3907178">
          <a:off x="1224304" y="3617975"/>
          <a:ext cx="1606146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606146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7223" y="3590917"/>
        <a:ext cx="80307" cy="80307"/>
      </dsp:txXfrm>
    </dsp:sp>
    <dsp:sp modelId="{E8572EB9-3448-4A29-B34B-5D1A8D1CE11B}">
      <dsp:nvSpPr>
        <dsp:cNvPr id="0" name=""/>
        <dsp:cNvSpPr/>
      </dsp:nvSpPr>
      <dsp:spPr>
        <a:xfrm>
          <a:off x="2365250" y="3937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3962008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346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342715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3937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3962008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34C17157-4C50-4D3A-A4F2-C31703F771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5081AF-4883-4FD2-856F-A07A454131BE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84D9E696-3351-471C-B0CE-117FEED7A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2FE557D-970E-461D-8AD5-C63AAF24C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11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050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12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2947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13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454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14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695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10399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16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4092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17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9407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:a16="http://schemas.microsoft.com/office/drawing/2014/main" id="{ADF14CB8-BB63-4636-828A-79CBFCC431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45C125-8C08-40F1-803A-1047EA9725C8}" type="slidenum">
              <a:rPr lang="pl-PL" altLang="pl-PL" sz="1400" smtClean="0"/>
              <a:pPr>
                <a:spcBef>
                  <a:spcPct val="0"/>
                </a:spcBef>
              </a:pPr>
              <a:t>19</a:t>
            </a:fld>
            <a:endParaRPr lang="pl-PL" altLang="pl-PL" sz="14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6D6B3AF8-694D-4E62-85E2-C92A11D330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814206CC-3AB4-41C0-9219-CC40DB330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2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4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533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24485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866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9822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8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4247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9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24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10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25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"Wielkopolska.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"Wielkopolska.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"Wielkopolska.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"Wielkopolska.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mailto:sc@poznan.uw.gov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96F0924A-AF5C-42DC-8D60-EF616AB6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>
            <a:extLst>
              <a:ext uri="{FF2B5EF4-FFF2-40B4-BE49-F238E27FC236}">
                <a16:creationId xmlns:a16="http://schemas.microsoft.com/office/drawing/2014/main" id="{865D8601-DC97-4052-8E27-424B0533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7D56B316-99B4-4B84-9EDC-696EDB76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43C264DA-2323-4212-B980-5784B88E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132856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Każda z przerw w pobycie nie może być dłuższa niż 6 miesięcy – 180 dni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Wszystkie przerwy w pobycie łącznie z całego okresu 5 lat nie mogą przekroczyć 10 miesięcy – 300 dni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Dopuszczalne są przerwy związane z wyjazdami służbowymi lub szczególną sytuacją osobistą.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    Trzeba to jednak odpowiednio udokumentować.</a:t>
            </a: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640960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nieprzerwany pobyt – co to oznacza?</a:t>
            </a:r>
          </a:p>
        </p:txBody>
      </p:sp>
    </p:spTree>
    <p:extLst>
      <p:ext uri="{BB962C8B-B14F-4D97-AF65-F5344CB8AC3E}">
        <p14:creationId xmlns:p14="http://schemas.microsoft.com/office/powerpoint/2010/main" val="67372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pochodzi z legalnego źródła: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 zezwolenie na pracę + umowa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Cały dochód z danego roku jest rozliczony w zeznaniu podatkowym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jest wystarczający na pokrycie kosztów utrzymania wnioskodawcy i członków rodziny pozostających na utrzymaniu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Stabilne i regularne źródło dochodu w okresie 3 lat przed złożeniem wniosku oraz w dniu wydawania decyzji.</a:t>
            </a:r>
          </a:p>
        </p:txBody>
      </p:sp>
    </p:spTree>
    <p:extLst>
      <p:ext uri="{BB962C8B-B14F-4D97-AF65-F5344CB8AC3E}">
        <p14:creationId xmlns:p14="http://schemas.microsoft.com/office/powerpoint/2010/main" val="7945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po 01.10.2018r.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528zł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701zł </a:t>
            </a:r>
            <a:r>
              <a:rPr lang="pl-PL" sz="1800" dirty="0"/>
              <a:t>miesięcznie dla osoby samotnie gospodarującej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01.01.2022r.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600zł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776zł </a:t>
            </a:r>
            <a:r>
              <a:rPr lang="pl-PL" sz="1800" dirty="0"/>
              <a:t>miesięcznie dla osoby samotnie gospodarującej 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					</a:t>
            </a:r>
            <a:r>
              <a:rPr lang="pl-PL" sz="2000" u="sng" dirty="0"/>
              <a:t>Podane kwoty są netto!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minimalny</a:t>
            </a:r>
          </a:p>
        </p:txBody>
      </p:sp>
    </p:spTree>
    <p:extLst>
      <p:ext uri="{BB962C8B-B14F-4D97-AF65-F5344CB8AC3E}">
        <p14:creationId xmlns:p14="http://schemas.microsoft.com/office/powerpoint/2010/main" val="370367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 + małżonka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rodzica/rodziców w przypadku wniosku dla dziecka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członka rodziny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Małżonek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Pełnoletnie pracujące dziecko (renta rodzinna)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z własnego źródła / dochód od członka rodziny</a:t>
            </a:r>
          </a:p>
        </p:txBody>
      </p:sp>
    </p:spTree>
    <p:extLst>
      <p:ext uri="{BB962C8B-B14F-4D97-AF65-F5344CB8AC3E}">
        <p14:creationId xmlns:p14="http://schemas.microsoft.com/office/powerpoint/2010/main" val="10282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126729" cy="4392488"/>
          </a:xfrm>
        </p:spPr>
        <p:txBody>
          <a:bodyPr/>
          <a:lstStyle/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Certyfikat państwowy</a:t>
            </a:r>
          </a:p>
          <a:p>
            <a:pPr marL="107950" indent="0" algn="ctr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http://certyfikatpolski.pl/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Ukończenie szkoły w Polsce z wykładowym językiem polskim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	</a:t>
            </a:r>
            <a:r>
              <a:rPr lang="pl-PL" sz="2000" b="1" dirty="0"/>
              <a:t>Uwaga!</a:t>
            </a:r>
            <a:r>
              <a:rPr lang="pl-PL" sz="2000" dirty="0"/>
              <a:t>    Tylko szkoły zarejestrowane przez 								Ministerstwo Edukacji i Nauki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Ukończenie szkoły za granicą z wykładowym językiem polskim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Rozporządzenie MSWiA z czerwca 2023 r. – rozszerzenie katalogu dokumentów potwierdzających znajomość języka polskiego o inne wiarygodne certyfikaty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</a:pPr>
            <a:r>
              <a:rPr lang="pl-PL" altLang="pl-PL" sz="2800" dirty="0"/>
              <a:t>Potwierdzenie znajomości języka polskiego na poziomie co najmniej B1</a:t>
            </a:r>
          </a:p>
        </p:txBody>
      </p:sp>
    </p:spTree>
    <p:extLst>
      <p:ext uri="{BB962C8B-B14F-4D97-AF65-F5344CB8AC3E}">
        <p14:creationId xmlns:p14="http://schemas.microsoft.com/office/powerpoint/2010/main" val="93863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Legalna praca w trakcie rozpatrywania wniosku: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Kontynuacja tego samego zatrudnienia, na tych samych warunkach co w poprzednim zezwoleniu.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Wydane nowe zezwolenie na pracę typ A lub oświadczenie PUP – dokumenty załatwiane przez pracodawcę.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Do wniosku o pobyt rezydenta długoterminowego nie dołącza się załącznika nr 1 oraz informacji starosty.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Zmiana pracodawcy podczas trwającego postępowania wymaga wydania odrębnego zezwolenia na pracę lub oświadczenia zarejestrowanego w PUP jeżeli jest możliwe.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4057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380" y="1340768"/>
            <a:ext cx="8280920" cy="522260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przed upływem 5 lat pobytu w Polsce.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Dokumenty złożone tylko w kopii, niepoświadczonej lub bez oryginałów.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lub zły dokument potwierdzający tytuł prawny do lokalu – umowa użyczenia przez niewłaściwą osobę, oświadczenie o zapewnieniu miejsca zamieszkania.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dokumentu potwierdzającego znajomość języka polskiego i próba załatwienia dokumentu w trakcie postępowania.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rozliczenia całego dochodu – np. od wszystkich pracodawców.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potwierdzenie  złożenia rozliczeń podatkowych w urzędzie skarbowym.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Zaświadczenie z urzędu skarbowego bez wszystkich ważnych kwot.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Rozpoczęcie pracy u nowego pracodawcy bez dokumentu legalizującego pracę.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4123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173764" cy="5150594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Wypełnił wniosek i dołącz wszystkie dokumenty formalne + opłatę skarbową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 wniosku dołącz oryginały lub poświadczone kopie: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legalne zatrudnienie w przeciągu ostatnich 3 lat – zezwolenia na pracę lub oświadczenia o powierzeniu pracy.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Wszystkie umowy i aneksy zawierane w okresie ostatnich 3 lat i ewentualne dokumenty potwierdzające zakończenie pracy u poszczególnych pracodawców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Raporty miesięczna dla osoby ubezpieczonej z okresu 3 lat poprzedzających złożenie wniosku od wszystkich pracodawców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Zeznania podatkowe za lata obejmujące 3-letni okres poprzedzający złożenie wniosku z potwierdzeniem złożenia dokumentu w urzędzie +PIT-11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 potwierdzający znajomość języka polskiego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aktualny dochód i ubezpieczenie</a:t>
            </a:r>
            <a:endParaRPr lang="pl-PL" altLang="pl-PL" sz="24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6480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Jak złożyć komplet dokumentów?</a:t>
            </a:r>
          </a:p>
        </p:txBody>
      </p:sp>
    </p:spTree>
    <p:extLst>
      <p:ext uri="{BB962C8B-B14F-4D97-AF65-F5344CB8AC3E}">
        <p14:creationId xmlns:p14="http://schemas.microsoft.com/office/powerpoint/2010/main" val="29635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E9E4C-2664-4B99-8653-847ABFE46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624" y="4221088"/>
            <a:ext cx="6408712" cy="17281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https://migrant.poznan.uw.gov.pl/faq</a:t>
            </a:r>
          </a:p>
          <a:p>
            <a:pPr algn="ctr"/>
            <a:r>
              <a:rPr lang="pl-PL" dirty="0"/>
              <a:t>https://udsc.gov.pl/faqudsc/</a:t>
            </a:r>
          </a:p>
          <a:p>
            <a:endParaRPr lang="pl-PL" dirty="0"/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A135923-B672-4F94-B077-4DD6C647ED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05" y="1196752"/>
            <a:ext cx="2880366" cy="2880366"/>
          </a:xfrm>
        </p:spPr>
      </p:pic>
    </p:spTree>
    <p:extLst>
      <p:ext uri="{BB962C8B-B14F-4D97-AF65-F5344CB8AC3E}">
        <p14:creationId xmlns:p14="http://schemas.microsoft.com/office/powerpoint/2010/main" val="393023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0A452921-1055-4A5B-A663-B3105A4A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455988"/>
            <a:ext cx="777240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pl. Wolności 17, 61-739 Poznań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>
                <a:hlinkClick r:id="rId3"/>
              </a:rPr>
              <a:t>https://migrant.poznan.uw.gov.pl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e-mail: </a:t>
            </a:r>
            <a:r>
              <a:rPr lang="pl-PL" altLang="pl-PL" sz="2200" dirty="0">
                <a:hlinkClick r:id="rId4"/>
              </a:rPr>
              <a:t>sc@poznan.uw.gov.pl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cudzoziemcy@poznan.uw.gov.pl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Infolinia: +48 61 850 87 77</a:t>
            </a: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57FAED44-E94A-4021-9B05-C4DA8B7B2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95400"/>
            <a:ext cx="6500813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Od pobytu czasowego do rezydenta – cz. </a:t>
            </a:r>
            <a:r>
              <a:rPr lang="pl-PL" altLang="pl-PL" sz="4400"/>
              <a:t>II</a:t>
            </a:r>
            <a:endParaRPr lang="pl-PL" altLang="pl-PL" sz="4400" dirty="0"/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wrzesień 2023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na pobyt rezydenta długoterminowego UE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rezydenta i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56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to dokument legalizujący pobyt w Polsce oraz pracę u dowolnego pracodawcy. Na podstawie zezwolenia na pobyt rezydenta można wykonywać pracę u każdego pracodawcy na dowolnych warunkach zatrudnienia.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czas nieokreślony i wymieniana jest jedynie sama karta pobytu co 5 lat.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wniosek złożony przez cudzoziemca bez dodatkowego załącznika od pracodawcy.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36712"/>
            <a:ext cx="8280920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rezydenta i jakie daje możliwości?</a:t>
            </a:r>
          </a:p>
        </p:txBody>
      </p:sp>
    </p:spTree>
    <p:extLst>
      <p:ext uri="{BB962C8B-B14F-4D97-AF65-F5344CB8AC3E}">
        <p14:creationId xmlns:p14="http://schemas.microsoft.com/office/powerpoint/2010/main" val="29761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Pobyt w Polsce trwa co najmniej 5 lat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	</a:t>
            </a:r>
            <a:r>
              <a:rPr lang="pl-PL" altLang="pl-PL" sz="2000" b="1" dirty="0"/>
              <a:t>Uwaga! </a:t>
            </a:r>
            <a:r>
              <a:rPr lang="pl-PL" altLang="pl-PL" sz="2000" dirty="0"/>
              <a:t>	</a:t>
            </a:r>
            <a:endParaRPr lang="pl-PL" altLang="pl-PL" sz="1400" dirty="0"/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Nie wszystkie pobyty są zaliczane do tego okresu.</a:t>
            </a:r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Część pobytów liczona jest w połowie.</a:t>
            </a:r>
            <a:r>
              <a:rPr lang="pl-PL" altLang="pl-PL" dirty="0"/>
              <a:t>	</a:t>
            </a:r>
          </a:p>
          <a:p>
            <a:pPr marL="1822450" lvl="4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	</a:t>
            </a:r>
            <a:endParaRPr lang="pl-PL" altLang="pl-PL" sz="24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Wykazanie legalnego stabilnego źródła dochodu w okresie 3 lat poprzedzających złożenie wniosku.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Potwierdzenie znajomości języka polskiego.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Kiedy można złożyć wniosek na rezydenta?</a:t>
            </a:r>
          </a:p>
        </p:txBody>
      </p:sp>
    </p:spTree>
    <p:extLst>
      <p:ext uri="{BB962C8B-B14F-4D97-AF65-F5344CB8AC3E}">
        <p14:creationId xmlns:p14="http://schemas.microsoft.com/office/powerpoint/2010/main" val="2829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723381"/>
              </p:ext>
            </p:extLst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69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najmu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użyczenia (tylko kiedy użyczającym jest zstępny, wstępny, małżonek, rodzice małżonka lub rodzeństwo cudzoziemca)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Akt notarialny (tylko dotyczący istniejącego już lokalu)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Tytuł prawny do lokalu – co to jest?</a:t>
            </a:r>
            <a:br>
              <a:rPr lang="pl-PL" altLang="pl-PL" sz="3200" dirty="0"/>
            </a:br>
            <a:br>
              <a:rPr lang="pl-PL" altLang="pl-PL" sz="3200" dirty="0"/>
            </a:br>
            <a:r>
              <a:rPr lang="pl-PL" altLang="pl-PL" sz="2400" dirty="0"/>
              <a:t>Tytuł prawny do lokalu to dokument potwierdzający prawo do zajmowanego lokalu:</a:t>
            </a: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2643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26729" cy="324130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Wniosek – wypełniony kompletnie i podpisany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Fotografie – nie starsze niż 6 miesięcy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 podróży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Osobiste stawiennictwo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Opłata skarbowa za złożenie wniosku – 640zł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Jest to stała opłata dla wszystkich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Pozostałe braki formalne</a:t>
            </a:r>
            <a:br>
              <a:rPr lang="pl-PL" altLang="pl-PL" sz="3200" dirty="0"/>
            </a:br>
            <a:br>
              <a:rPr lang="pl-PL" altLang="pl-PL" sz="3200" dirty="0"/>
            </a:b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6230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126729" cy="410445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Pobyty wizowe i pobyty czasowe związane z pracą, łączeniem rodzin, innymi okolicznościami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związany ze studiami liczony jest w połowie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wydany na okres nauki nie jest wliczany do 5-letniego okresu!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1800" b="1" dirty="0"/>
              <a:t>Uwaga!</a:t>
            </a:r>
            <a:r>
              <a:rPr lang="pl-PL" sz="1800" dirty="0"/>
              <a:t>    To tylko najczęściej spotykane rodzaje pobytów. 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Ich pełna lista znajduje się na naszej stronie internetowej	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</a:t>
            </a:r>
            <a:r>
              <a:rPr lang="pl-PL" altLang="pl-PL" sz="1800" dirty="0"/>
              <a:t>https://migrant. poznan.uw.gov.pl</a:t>
            </a:r>
            <a:endParaRPr lang="en-US" altLang="pl-PL" sz="1800" dirty="0"/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pobyt – co się w niego wlicza i w jaki sposób?</a:t>
            </a:r>
          </a:p>
        </p:txBody>
      </p:sp>
    </p:spTree>
    <p:extLst>
      <p:ext uri="{BB962C8B-B14F-4D97-AF65-F5344CB8AC3E}">
        <p14:creationId xmlns:p14="http://schemas.microsoft.com/office/powerpoint/2010/main" val="12591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1072</Words>
  <Application>Microsoft Office PowerPoint</Application>
  <PresentationFormat>Pokaz na ekranie (4:3)</PresentationFormat>
  <Paragraphs>161</Paragraphs>
  <Slides>19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Microsoft YaHei</vt:lpstr>
      <vt:lpstr>Arial</vt:lpstr>
      <vt:lpstr>Calibri</vt:lpstr>
      <vt:lpstr>Lucida Sans Unicode</vt:lpstr>
      <vt:lpstr>Open Sans</vt:lpstr>
      <vt:lpstr>Times New Roman</vt:lpstr>
      <vt:lpstr>Motyw pakietu Office</vt:lpstr>
      <vt:lpstr>Prezentacja programu PowerPoint</vt:lpstr>
      <vt:lpstr>Od pobytu czasowego do rezydenta – cz. II</vt:lpstr>
      <vt:lpstr>Wniosek na pobyt rezydenta długoterminowego UE</vt:lpstr>
      <vt:lpstr>Czym jest zezwolenie na pobyt rezydenta i jakie daje możliwości?</vt:lpstr>
      <vt:lpstr>Kiedy można złożyć wniosek na rezydenta?</vt:lpstr>
      <vt:lpstr>Prezentacja programu PowerPoint</vt:lpstr>
      <vt:lpstr>Tytuł prawny do lokalu – co to jest?  Tytuł prawny do lokalu to dokument potwierdzający prawo do zajmowanego lokalu:</vt:lpstr>
      <vt:lpstr>Pozostałe braki formalne  </vt:lpstr>
      <vt:lpstr>5-letni pobyt – co się w niego wlicza i w jaki sposób?</vt:lpstr>
      <vt:lpstr>5-letni nieprzerwany pobyt – co to oznacza?</vt:lpstr>
      <vt:lpstr>Stabilne i regularne źródło dochodu w okresie 3 lat przed złożeniem wniosku oraz w dniu wydawania decyzji.</vt:lpstr>
      <vt:lpstr>Dochód minimalny</vt:lpstr>
      <vt:lpstr>Dochód z własnego źródła / dochód od członka rodziny</vt:lpstr>
      <vt:lpstr>Potwierdzenie znajomości języka polskiego na poziomie co najmniej B1</vt:lpstr>
      <vt:lpstr>Na co zwrócić uwagę?</vt:lpstr>
      <vt:lpstr>Jakie są częste błędy?</vt:lpstr>
      <vt:lpstr>Jak złożyć komplet dokumentów?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149</cp:revision>
  <cp:lastPrinted>1601-01-01T00:00:00Z</cp:lastPrinted>
  <dcterms:created xsi:type="dcterms:W3CDTF">1601-01-01T00:00:00Z</dcterms:created>
  <dcterms:modified xsi:type="dcterms:W3CDTF">2023-09-12T10:54:59Z</dcterms:modified>
</cp:coreProperties>
</file>