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96" r:id="rId3"/>
    <p:sldId id="260" r:id="rId4"/>
    <p:sldId id="285" r:id="rId5"/>
    <p:sldId id="326" r:id="rId6"/>
    <p:sldId id="290" r:id="rId7"/>
    <p:sldId id="325" r:id="rId8"/>
    <p:sldId id="269" r:id="rId9"/>
    <p:sldId id="264" r:id="rId10"/>
    <p:sldId id="270" r:id="rId11"/>
    <p:sldId id="297" r:id="rId12"/>
    <p:sldId id="298" r:id="rId13"/>
    <p:sldId id="265" r:id="rId14"/>
    <p:sldId id="267" r:id="rId15"/>
    <p:sldId id="299" r:id="rId16"/>
    <p:sldId id="300" r:id="rId17"/>
    <p:sldId id="301" r:id="rId18"/>
    <p:sldId id="302" r:id="rId19"/>
    <p:sldId id="304" r:id="rId20"/>
    <p:sldId id="307" r:id="rId21"/>
    <p:sldId id="308" r:id="rId22"/>
    <p:sldId id="309" r:id="rId23"/>
    <p:sldId id="322" r:id="rId24"/>
    <p:sldId id="323" r:id="rId25"/>
    <p:sldId id="324" r:id="rId26"/>
    <p:sldId id="310" r:id="rId27"/>
    <p:sldId id="311" r:id="rId28"/>
    <p:sldId id="312" r:id="rId29"/>
    <p:sldId id="313" r:id="rId30"/>
    <p:sldId id="316" r:id="rId31"/>
    <p:sldId id="317" r:id="rId32"/>
    <p:sldId id="318" r:id="rId33"/>
    <p:sldId id="319" r:id="rId34"/>
    <p:sldId id="320" r:id="rId35"/>
    <p:sldId id="321" r:id="rId36"/>
    <p:sldId id="289" r:id="rId3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70430" autoAdjust="0"/>
  </p:normalViewPr>
  <p:slideViewPr>
    <p:cSldViewPr>
      <p:cViewPr varScale="1">
        <p:scale>
          <a:sx n="86" d="100"/>
          <a:sy n="86" d="100"/>
        </p:scale>
        <p:origin x="13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40CFC-F1D7-4B9A-9F5A-2A49FE013A89}" type="datetimeFigureOut">
              <a:rPr lang="pl-PL" smtClean="0"/>
              <a:t>22.10.2021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04407-9F98-4236-A90C-8807A5176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61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679" tIns="46339" rIns="92679" bIns="4633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332"/>
          </a:xfrm>
          <a:prstGeom prst="rect">
            <a:avLst/>
          </a:prstGeom>
        </p:spPr>
        <p:txBody>
          <a:bodyPr vert="horz" lIns="92679" tIns="46339" rIns="92679" bIns="46339" rtlCol="0"/>
          <a:lstStyle>
            <a:lvl1pPr algn="r">
              <a:defRPr sz="1200"/>
            </a:lvl1pPr>
          </a:lstStyle>
          <a:p>
            <a:fld id="{009E49AA-7282-4B11-B5CD-53E89F7B8E99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79" tIns="46339" rIns="92679" bIns="4633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79" tIns="46339" rIns="92679" bIns="46339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679" tIns="46339" rIns="92679" bIns="4633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60" cy="496332"/>
          </a:xfrm>
          <a:prstGeom prst="rect">
            <a:avLst/>
          </a:prstGeom>
        </p:spPr>
        <p:txBody>
          <a:bodyPr vert="horz" lIns="92679" tIns="46339" rIns="92679" bIns="46339" rtlCol="0" anchor="b"/>
          <a:lstStyle>
            <a:lvl1pPr algn="r">
              <a:defRPr sz="1200"/>
            </a:lvl1pPr>
          </a:lstStyle>
          <a:p>
            <a:fld id="{18628AD4-B0F6-4DB6-8994-1D0356F49BA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820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0A71-6634-4534-888B-19E7D89DEEB1}" type="datetimeFigureOut">
              <a:rPr lang="pl-PL" smtClean="0"/>
              <a:pPr/>
              <a:t>22.10.2021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06AE-5FF5-49B4-A3B7-DAF99B92187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raca.gov.pl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>
            <a:normAutofit/>
          </a:bodyPr>
          <a:lstStyle/>
          <a:p>
            <a:endParaRPr lang="pl-PL" sz="2800" dirty="0"/>
          </a:p>
        </p:txBody>
      </p:sp>
      <p:pic>
        <p:nvPicPr>
          <p:cNvPr id="4" name="Obraz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132856"/>
            <a:ext cx="5400600" cy="29523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400" y="26035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zawartości 1"/>
          <p:cNvSpPr txBox="1">
            <a:spLocks/>
          </p:cNvSpPr>
          <p:nvPr/>
        </p:nvSpPr>
        <p:spPr>
          <a:xfrm>
            <a:off x="457200" y="764704"/>
            <a:ext cx="7787208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POWIATOWY URZĄD PRACY</a:t>
            </a: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l-PL" sz="7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W POZNANIU</a:t>
            </a:r>
            <a:br>
              <a:rPr kumimoji="0" lang="pl-PL" sz="7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</a:b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Obraz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6092825"/>
            <a:ext cx="21701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ymbol zastępczy zawartości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256584"/>
          </a:xfrm>
        </p:spPr>
        <p:txBody>
          <a:bodyPr>
            <a:noAutofit/>
          </a:bodyPr>
          <a:lstStyle/>
          <a:p>
            <a:br>
              <a:rPr lang="pl-PL" sz="1600" dirty="0"/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r>
              <a:rPr lang="pl-PL" sz="1600" dirty="0"/>
              <a:t> 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1559897" y="428998"/>
            <a:ext cx="6400800" cy="623738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chemeClr val="tx1"/>
                </a:solidFill>
              </a:rPr>
              <a:t>ZAŁĄCZNIKI DO WNIOSKU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51" y="6165305"/>
            <a:ext cx="2264495" cy="726568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611560" y="959984"/>
            <a:ext cx="8064896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pl-PL" dirty="0">
                <a:ea typeface="Calibri"/>
                <a:cs typeface="Times New Roman"/>
              </a:rPr>
              <a:t>Dowód osobisty; oświadczenie o miejscu stałego pobytu pracodawcy (gdy podmiotem powierzającym wykonywanie pracy jest osoba fizyczna prowadząca działalność gospodarczą lub nieprowadząca działalności gospodarczej);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pl-PL" dirty="0">
                <a:ea typeface="Calibri"/>
                <a:cs typeface="Times New Roman"/>
              </a:rPr>
              <a:t>Kopia wszystkich wypełnionych stron ważnego dokumentu podróży cudzoziemca, którego wniosek dotyczy. Gdy cudzoziemiec nie przebywa na terytorium Rzeczypospolitej Polskiej – kopię stron dokumentu podróży z danymi osobowymi cudzoziemca;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pl-PL" dirty="0">
                <a:ea typeface="Calibri"/>
                <a:cs typeface="Times New Roman"/>
              </a:rPr>
              <a:t>dowód wpłaty za złożone oświadczenie (zawierający: nazwę podmiotu dokonującego wpłaty - pełna nazwa/imię i nazwisko; przedmiot/tytuł dokonanej wpłaty: oświadczenie o powierzeniu wykonywania pracy cudzoziemcowi oraz dane cudzoziemca (pełne imię i nazwisko cudzoziemca);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pl-PL" dirty="0">
                <a:ea typeface="Calibri"/>
                <a:cs typeface="Times New Roman"/>
              </a:rPr>
              <a:t>oświadczenie o niekaralności pracodawcy w związku z okolicznościami, o których mowa w art. 88z ust. 5 pkt 1 – 6 w/w ustawy – załącznik nr 6 Rozporządzenia </a:t>
            </a:r>
            <a:r>
              <a:rPr lang="pl-PL" dirty="0" err="1">
                <a:ea typeface="Calibri"/>
                <a:cs typeface="Times New Roman"/>
              </a:rPr>
              <a:t>MRPiPS</a:t>
            </a:r>
            <a:r>
              <a:rPr lang="pl-PL" dirty="0">
                <a:ea typeface="Calibri"/>
                <a:cs typeface="Times New Roman"/>
              </a:rPr>
              <a:t> w sprawie wydawania zezwolenia na pracę cudzoziemca oraz wpisu oświadczenia o powierzeniu wykonywania pracy cudzoziemcowi do ewidencji oświadczeń (Dz.U. 2017 poz. 2345).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008112"/>
          </a:xfrm>
        </p:spPr>
        <p:txBody>
          <a:bodyPr>
            <a:normAutofit/>
          </a:bodyPr>
          <a:lstStyle/>
          <a:p>
            <a:r>
              <a:rPr lang="pl-PL" sz="2800" b="1" dirty="0"/>
              <a:t>PROCEDURA WPISYWANIA OŚWIADCZENIA </a:t>
            </a:r>
            <a:br>
              <a:rPr lang="pl-PL" sz="2800" b="1" dirty="0"/>
            </a:br>
            <a:r>
              <a:rPr lang="pl-PL" sz="2800" b="1" dirty="0"/>
              <a:t>DO EWIDENCJI OŚWIADCZEŃ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lnSpcReduction="10000"/>
          </a:bodyPr>
          <a:lstStyle/>
          <a:p>
            <a:endParaRPr lang="pl-PL" sz="2400" dirty="0"/>
          </a:p>
          <a:p>
            <a:pPr algn="just"/>
            <a:r>
              <a:rPr lang="pl-PL" sz="2400" dirty="0"/>
              <a:t>Pracownik powiatowego urzędu pracy wpisuje oświadczenie do ewidencji lub w drodze decyzji administracyjnej odmawia wpisu. Wpisanie do ewidencji następuje w terminie 7 dni roboczych od dnia otrzymania oświadczenia, chyba że prowadzone jest postępowanie wyjaśniające – wówczas wpisanie następuje do 30 dni</a:t>
            </a:r>
          </a:p>
          <a:p>
            <a:pPr algn="just"/>
            <a:r>
              <a:rPr lang="pl-PL" sz="2400" dirty="0"/>
              <a:t>Starosta wydaje decyzję odmowną zawsze, gdy podmiot powierzający pracę był karany w związku z powierzeniem pracy cudzoziemcom, tj. dopuścił się przestępstw lub poważnych naruszeń przepisów w zakresie zatrudniania cudzoziemców lub niektórych przepisów Kodeksu Karnego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52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459" y="5980441"/>
            <a:ext cx="2268537" cy="89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465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52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459" y="5980441"/>
            <a:ext cx="2268537" cy="89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323528" y="1305342"/>
            <a:ext cx="82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800" b="1" dirty="0"/>
              <a:t>Starosta może odmówić wpisu do ewidencji oświadczeń, jeżeli:</a:t>
            </a:r>
          </a:p>
          <a:p>
            <a:endParaRPr lang="pl-P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z okoliczności wynika, że oświadczenie jest składane dla pozoru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będzie wykorzystane przez cudzoziemca w celu innym niż praca deklarowana w oświadczeniu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podmiot powierzający pracę nie dopełnia obowiązków związanych </a:t>
            </a:r>
            <a:br>
              <a:rPr lang="pl-PL" sz="2000" dirty="0"/>
            </a:br>
            <a:r>
              <a:rPr lang="pl-PL" sz="2000" dirty="0"/>
              <a:t>z prowadzeniem działalności lub powierzaniem pracy w szczególności, </a:t>
            </a:r>
            <a:br>
              <a:rPr lang="pl-PL" sz="2000" dirty="0"/>
            </a:br>
            <a:r>
              <a:rPr lang="pl-PL" sz="2000" dirty="0"/>
              <a:t>m.in.: nie posiada środków na pokrycie zobowiązań wynikających </a:t>
            </a:r>
            <a:br>
              <a:rPr lang="pl-PL" sz="2000" dirty="0"/>
            </a:br>
            <a:r>
              <a:rPr lang="pl-PL" sz="2000" dirty="0"/>
              <a:t>z powierzenia pracy, nie prowadzi działalności uzasadniającej powierzenie pracy, zalega z odprowadzaniem składek ZUS, zalega z uiszczeniem podatków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u="sng" dirty="0"/>
              <a:t>W przypadku decyzji odmownej, podmiot ma możliwość odwołania się od organu drugiej instancji - ministra właściwego do spraw pracy, czyli Ministra Rodziny, Pracy i Polityki Społecznej</a:t>
            </a:r>
          </a:p>
        </p:txBody>
      </p:sp>
    </p:spTree>
    <p:extLst>
      <p:ext uri="{BB962C8B-B14F-4D97-AF65-F5344CB8AC3E}">
        <p14:creationId xmlns:p14="http://schemas.microsoft.com/office/powerpoint/2010/main" val="3271471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5890095"/>
          </a:xfrm>
        </p:spPr>
        <p:txBody>
          <a:bodyPr>
            <a:normAutofit fontScale="90000"/>
          </a:bodyPr>
          <a:lstStyle/>
          <a:p>
            <a:pPr lvl="1" algn="l" fontAlgn="base"/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r>
              <a:rPr lang="pl-PL" sz="2700" dirty="0">
                <a:latin typeface="+mn-lt"/>
              </a:rPr>
              <a:t>Przed powierzeniem pracy należy sprawdzić, czy 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cudzoziemiec posiada ważny dokument uprawniający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do pobytu w Polsce.</a:t>
            </a:r>
            <a:br>
              <a:rPr lang="pl-PL" sz="2700" dirty="0">
                <a:latin typeface="+mn-lt"/>
              </a:rPr>
            </a:br>
            <a:br>
              <a:rPr lang="pl-PL" sz="2000" dirty="0">
                <a:latin typeface="+mn-lt"/>
              </a:rPr>
            </a:br>
            <a:r>
              <a:rPr lang="pl-PL" sz="2700" u="sng" dirty="0">
                <a:latin typeface="+mn-lt"/>
              </a:rPr>
              <a:t>Tytuły pobytowe uprawniające do podejmowania pracy na terytorium Polski:</a:t>
            </a:r>
            <a:br>
              <a:rPr lang="pl-PL" sz="2700" u="sng" dirty="0">
                <a:latin typeface="+mn-lt"/>
              </a:rPr>
            </a:b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1. wiza (z wyjątkiem wiz 01, 20)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2. zezwolenie na pobyt czasowy 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3. wiza lub dokument pobytowy wydane przez inne państwo obszaru </a:t>
            </a:r>
            <a:r>
              <a:rPr lang="pl-PL" sz="2700" dirty="0" err="1">
                <a:latin typeface="+mn-lt"/>
              </a:rPr>
              <a:t>Schengen</a:t>
            </a:r>
            <a:r>
              <a:rPr lang="pl-PL" sz="2700" dirty="0">
                <a:latin typeface="+mn-lt"/>
              </a:rPr>
              <a:t>,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4. na podstawie umieszczonego w dokumencie podróży odcisku stempla, który potwierdza złożenie wniosku 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o udzielenie zezwolenia na pobyt czasowy,</a:t>
            </a:r>
            <a:br>
              <a:rPr lang="pl-PL" sz="2700" dirty="0">
                <a:latin typeface="+mn-lt"/>
              </a:rPr>
            </a:br>
            <a:r>
              <a:rPr lang="pl-PL" sz="2700" dirty="0">
                <a:latin typeface="+mn-lt"/>
              </a:rPr>
              <a:t>5. wjazd w ramach ruchu bezwizowego </a:t>
            </a:r>
            <a:br>
              <a:rPr lang="pl-PL" sz="2000" dirty="0">
                <a:latin typeface="+mn-lt"/>
              </a:rPr>
            </a:br>
            <a:br>
              <a:rPr lang="pl-PL" sz="2000" dirty="0"/>
            </a:br>
            <a:br>
              <a:rPr lang="pl-PL" sz="2000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b="1" dirty="0">
                <a:latin typeface="+mj-lt"/>
              </a:rPr>
            </a:br>
            <a:br>
              <a:rPr lang="pl-PL" sz="2000" dirty="0">
                <a:latin typeface="+mj-lt"/>
              </a:rPr>
            </a:br>
            <a:br>
              <a:rPr lang="pl-PL" sz="2000" dirty="0">
                <a:latin typeface="+mj-lt"/>
              </a:rPr>
            </a:br>
            <a:br>
              <a:rPr lang="pl-PL" sz="2000" dirty="0">
                <a:latin typeface="+mj-lt"/>
              </a:rPr>
            </a:br>
            <a:endParaRPr lang="pl-PL" sz="2000" dirty="0">
              <a:latin typeface="+mj-lt"/>
            </a:endParaRP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1259632" y="43794"/>
            <a:ext cx="6400800" cy="1753367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chemeClr val="tx1"/>
                </a:solidFill>
              </a:rPr>
              <a:t>OBOWIĄZKI PRACODAWCY ZATRUDNIAJĄCEGO CUDZOZIEMCA</a:t>
            </a:r>
            <a:endParaRPr lang="pl-PL" sz="2800" dirty="0">
              <a:solidFill>
                <a:schemeClr val="tx1"/>
              </a:solidFill>
            </a:endParaRP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9712" y="14498"/>
            <a:ext cx="6571746" cy="1038238"/>
          </a:xfrm>
        </p:spPr>
        <p:txBody>
          <a:bodyPr>
            <a:normAutofit/>
          </a:bodyPr>
          <a:lstStyle/>
          <a:p>
            <a:r>
              <a:rPr lang="pl-PL" sz="2800" b="1" dirty="0"/>
              <a:t>OBOWIĄZKI PRACODAWCY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467544" y="1196752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Pracodawca, którego oświadczenie o powierzeniu wykonywania pracy cudzoziemcowi zostało wpisane do ewidencji oświadczeń, ma obowiązek </a:t>
            </a:r>
            <a:r>
              <a:rPr lang="pl-PL" b="1" dirty="0"/>
              <a:t>poinformować pisemnie powiatowy urząd pracy urząd o podjęciu (najpóźniej w dniu rozpoczęcia pracy) lub niepodjęciu (w terminie 7 dni od daty rozpoczęcia pracy wskazanej w oświadczeniu) pracy przez cudzoziemca.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 ma obowiązek </a:t>
            </a:r>
            <a:r>
              <a:rPr lang="pl-PL" b="1" dirty="0"/>
              <a:t>zawarcia umowy pisemnej z cudzoziemcem</a:t>
            </a:r>
            <a:r>
              <a:rPr lang="pl-PL" dirty="0"/>
              <a:t>, a wcześniej przedstawić mu jej tłumaczenie na język zrozumiały dla cudzoziemca zgodnie </a:t>
            </a:r>
            <a:br>
              <a:rPr lang="pl-PL" dirty="0"/>
            </a:br>
            <a:r>
              <a:rPr lang="pl-PL" dirty="0"/>
              <a:t>z warunkami określonymi w oświadczeniu. W umowie podmiot jest zobowiązany uwzględnić warunki zawarte w oświadczeniu.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 ma obowiązek </a:t>
            </a:r>
            <a:r>
              <a:rPr lang="pl-PL" b="1" dirty="0"/>
              <a:t>przestrzegania wszystkich obowiązków wynikających </a:t>
            </a:r>
            <a:br>
              <a:rPr lang="pl-PL" b="1" dirty="0"/>
            </a:br>
            <a:r>
              <a:rPr lang="pl-PL" b="1" dirty="0"/>
              <a:t>z powierzania pracy, takich samych jak w przypadku polskich pracowników </a:t>
            </a:r>
            <a:br>
              <a:rPr lang="pl-PL" dirty="0"/>
            </a:br>
            <a:r>
              <a:rPr lang="pl-PL" dirty="0"/>
              <a:t>(np. zgłoszenie do ubezpieczeń społecznych w ciągu 7 dni, gdy dana umowa podlega ubezpieczeniom, np. umowa o pracę, zlecenia czy agencyjna), a także obowiązków związanych z zatrudnieniem cudzoziemca wynikających z innych przepisów </a:t>
            </a:r>
            <a:br>
              <a:rPr lang="pl-PL" dirty="0"/>
            </a:br>
            <a:r>
              <a:rPr lang="pl-PL" dirty="0"/>
              <a:t>(np. przechowywanie kopii dokumentu pobytowego cudzoziemca).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/>
              <a:t>Za niedopełnienie powyższych obowiązków grożą sankcje.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5341" y="692696"/>
            <a:ext cx="8229600" cy="1143000"/>
          </a:xfrm>
        </p:spPr>
        <p:txBody>
          <a:bodyPr>
            <a:noAutofit/>
          </a:bodyPr>
          <a:lstStyle/>
          <a:p>
            <a:br>
              <a:rPr lang="pl-PL" sz="2800" dirty="0"/>
            </a:br>
            <a:r>
              <a:rPr lang="pl-PL" sz="2800" b="1" dirty="0"/>
              <a:t>Kontynuacja pracy cudzoziemca, który pracował </a:t>
            </a:r>
            <a:br>
              <a:rPr lang="pl-PL" sz="2800" b="1" dirty="0"/>
            </a:br>
            <a:r>
              <a:rPr lang="pl-PL" sz="2800" b="1" dirty="0"/>
              <a:t>na podstawie oświadczenia</a:t>
            </a:r>
            <a:br>
              <a:rPr lang="pl-PL" sz="2800" dirty="0"/>
            </a:b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23528" y="1872571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Gdy po upływie </a:t>
            </a:r>
            <a:r>
              <a:rPr lang="pl-PL" sz="2000" b="1" dirty="0"/>
              <a:t>3 miesięcy</a:t>
            </a:r>
            <a:r>
              <a:rPr lang="pl-PL" sz="2000" dirty="0"/>
              <a:t> pracy cudzoziemca na podstawie oświadczenia podmiot chce kontynuować z nim współpracę w oparciu o </a:t>
            </a:r>
            <a:r>
              <a:rPr lang="pl-PL" sz="2000" b="1" dirty="0"/>
              <a:t> umowę o pracę  </a:t>
            </a:r>
            <a:r>
              <a:rPr lang="pl-PL" sz="2000" dirty="0"/>
              <a:t>i </a:t>
            </a:r>
            <a:r>
              <a:rPr lang="pl-PL" sz="2000" b="1" dirty="0"/>
              <a:t>na warunkach nie gorszych niż określone w oświadczeniu</a:t>
            </a:r>
            <a:r>
              <a:rPr lang="pl-PL" sz="2000" dirty="0"/>
              <a:t>, może złożyć do wojewody wniosek  o wydanie zezwolenia na pracę (lub cudzoziemiec wniosek </a:t>
            </a:r>
            <a:br>
              <a:rPr lang="pl-PL" sz="2000" dirty="0"/>
            </a:br>
            <a:r>
              <a:rPr lang="pl-PL" sz="2000" dirty="0"/>
              <a:t>o wydanie zezwolenia na pobyt i pracę). Zezwolenie takie wydawane jest w trybie uproszczonym, tj. z pominięciem tzw. testu rynku pracy. W takim przypadku cudzoziemiec będzie mógł legalnie wykonywać pracę na rzecz ww. pracodawcy </a:t>
            </a:r>
            <a:br>
              <a:rPr lang="pl-PL" sz="2000" dirty="0"/>
            </a:br>
            <a:r>
              <a:rPr lang="pl-PL" sz="2000" dirty="0"/>
              <a:t>w okresie oczekiwania na decyzję w sprawie zezwolenia. </a:t>
            </a:r>
          </a:p>
          <a:p>
            <a:pPr algn="just"/>
            <a:r>
              <a:rPr lang="pl-PL" sz="2000" u="sng" dirty="0"/>
              <a:t>Z powyższego rozwiązania można korzystać tylko wtedy, gdy przed złożeniem wniosku o wydanie zezwolenia praca cudzoziemca na rzecz ww. podmiotu na podstawie oświadczenia (zarejestrowanego przez ww. podmiot) była wykonywana na podstawie </a:t>
            </a:r>
            <a:r>
              <a:rPr lang="pl-PL" sz="2000" b="1" u="sng" dirty="0"/>
              <a:t>umowy o pracę.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525604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946628"/>
            <a:ext cx="8229600" cy="1186228"/>
          </a:xfrm>
        </p:spPr>
        <p:txBody>
          <a:bodyPr>
            <a:noAutofit/>
          </a:bodyPr>
          <a:lstStyle/>
          <a:p>
            <a:pPr algn="just"/>
            <a:r>
              <a:rPr lang="pl-PL" sz="2800" b="1" dirty="0"/>
              <a:t>Zliczanie okresów wykonywania pracy na podstawie oświadczenia </a:t>
            </a:r>
            <a:br>
              <a:rPr lang="pl-PL" sz="2800" dirty="0"/>
            </a:b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39552" y="2420888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Okres wykonywania pracy przez cudzoziemca nie może przekraczać </a:t>
            </a:r>
            <a:r>
              <a:rPr lang="pl-PL" b="1" dirty="0"/>
              <a:t>6 miesięcy </a:t>
            </a:r>
            <a:br>
              <a:rPr lang="pl-PL" b="1" dirty="0"/>
            </a:br>
            <a:r>
              <a:rPr lang="pl-PL" b="1" dirty="0"/>
              <a:t>w ciągu kolejnych 12 miesięcy</a:t>
            </a:r>
            <a:r>
              <a:rPr lang="pl-PL" dirty="0"/>
              <a:t>, niezależnie od liczby pracodawców powierzających mu pracę na podstawie oświadczenia. Przy zliczaniu okresów wykonywania pracy na podstawie oświadczenia pod uwagę będą brane okresy, na jakie oświadczenie zostało zarejestrowane. </a:t>
            </a:r>
            <a:r>
              <a:rPr lang="pl-PL" u="sng" dirty="0"/>
              <a:t>Dzięki Aplikacji Centralnej widoczne są oświadczenia, które zostały zarejestrowane w innych urzędach.</a:t>
            </a:r>
          </a:p>
          <a:p>
            <a:r>
              <a:rPr lang="pl-PL" dirty="0"/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u="sng" dirty="0"/>
              <a:t>Jeżeli pracodawca nie wypełni obowiązków informacyjnych o podjęciu lub niepodjęciu przez cudzoziemca pracy, stosuje się domniemanie co do terminu podjęcia pracy</a:t>
            </a:r>
            <a:r>
              <a:rPr lang="pl-PL" dirty="0"/>
              <a:t> (że praca była wykonywana od dnia wskazanego przy wpisaniu oświadczenia do ewidencji), chyba że z okoliczności wynika, że było inaczej </a:t>
            </a:r>
            <a:br>
              <a:rPr lang="pl-PL" dirty="0"/>
            </a:br>
            <a:r>
              <a:rPr lang="pl-PL" dirty="0"/>
              <a:t>np. cudzoziemiec wjechał na terytorium RP później i jest to poświadczone pieczęcią w paszporcie.</a:t>
            </a:r>
          </a:p>
          <a:p>
            <a:pPr algn="just"/>
            <a:r>
              <a:rPr lang="pl-PL" dirty="0"/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u="sng" dirty="0"/>
          </a:p>
          <a:p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15429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0376" y="811742"/>
            <a:ext cx="6839272" cy="1143000"/>
          </a:xfrm>
        </p:spPr>
        <p:txBody>
          <a:bodyPr>
            <a:normAutofit/>
          </a:bodyPr>
          <a:lstStyle/>
          <a:p>
            <a:r>
              <a:rPr lang="pl-PL" sz="3600" b="1" dirty="0"/>
              <a:t>AGENCJE PRACY TYMCZASOWEJ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39552" y="1988840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Dla agencji pracy tymczasowej przewidziano </a:t>
            </a:r>
            <a:r>
              <a:rPr lang="pl-PL" sz="2000" b="1" dirty="0"/>
              <a:t>odrębny wzór oświadczenia </a:t>
            </a:r>
            <a:br>
              <a:rPr lang="pl-PL" sz="2000" b="1" dirty="0"/>
            </a:br>
            <a:r>
              <a:rPr lang="pl-PL" sz="2000" dirty="0"/>
              <a:t>w przypadku, gdy cudzoziemiec będzie wykonywał pracę w charakterze pracownika tymczasowego. Wprowadzono również możliwość zmiany pracodawcy użytkownika bez konieczności rejestracji nowego oświadczenia, jeżeli warunki pracy, z wyjątkiem miejsca wykonywania pracy, nie uległy zmianie.</a:t>
            </a:r>
          </a:p>
        </p:txBody>
      </p:sp>
    </p:spTree>
    <p:extLst>
      <p:ext uri="{BB962C8B-B14F-4D97-AF65-F5344CB8AC3E}">
        <p14:creationId xmlns:p14="http://schemas.microsoft.com/office/powerpoint/2010/main" val="2331991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73008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sz="3100" b="1" dirty="0"/>
              <a:t>SYTUACJE, W KTÓRYCH NIE JEST WYMAGANE UZYSKANIE NOWEGO OŚWIADCZENIA</a:t>
            </a:r>
            <a:br>
              <a:rPr lang="pl-PL" dirty="0"/>
            </a:br>
            <a:endParaRPr lang="pl-PL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755576" y="232799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zmiana siedziby lub miejsca stałego pobytu, nazwy lub formy prawnej podmiotu powierzającego wykonywanie pracy cudzoziemcowi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przejęcie zakładu pracy lub jego części przez innego pracodawcę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przejście zakładu pracy lub jego części na innego pracodawcę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zawarcie przez podmiot powierzający wykonywanie pracy </a:t>
            </a:r>
            <a:br>
              <a:rPr lang="pl-PL" sz="2000" dirty="0"/>
            </a:br>
            <a:r>
              <a:rPr lang="pl-PL" sz="2000" dirty="0"/>
              <a:t>i cudzoziemca  umowy o pracę zamiast umowy cywilnoprawnej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/>
              <a:t>cudzoziemiec jest pracownikiem tymczasowym agencji pracy tymczasowej i zostaje skierowany do  pracy w innym miejscu (u innego pracodawcy użytkownika) – jeśli nie zmieniły się pozostałe warunki pracy.</a:t>
            </a:r>
          </a:p>
        </p:txBody>
      </p:sp>
    </p:spTree>
    <p:extLst>
      <p:ext uri="{BB962C8B-B14F-4D97-AF65-F5344CB8AC3E}">
        <p14:creationId xmlns:p14="http://schemas.microsoft.com/office/powerpoint/2010/main" val="3831494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1143000"/>
          </a:xfrm>
        </p:spPr>
        <p:txBody>
          <a:bodyPr>
            <a:noAutofit/>
          </a:bodyPr>
          <a:lstStyle/>
          <a:p>
            <a:r>
              <a:rPr lang="pl-PL" b="1" dirty="0"/>
              <a:t>ZEZWOLENIE NA PRACĘ SEZONOWĄ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7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11760" y="116633"/>
            <a:ext cx="4968552" cy="778099"/>
          </a:xfrm>
        </p:spPr>
        <p:txBody>
          <a:bodyPr>
            <a:normAutofit/>
          </a:bodyPr>
          <a:lstStyle/>
          <a:p>
            <a:pPr algn="r"/>
            <a:r>
              <a:rPr lang="pl-PL" b="1" dirty="0"/>
              <a:t>OBSZAR DZIAŁANIA </a:t>
            </a:r>
          </a:p>
        </p:txBody>
      </p:sp>
      <p:pic>
        <p:nvPicPr>
          <p:cNvPr id="7" name="Symbol zastępczy zawartości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pic>
        <p:nvPicPr>
          <p:cNvPr id="8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927" y="764704"/>
            <a:ext cx="4911928" cy="499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164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/>
              <a:t>PROCEDURA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179512" y="1257727"/>
            <a:ext cx="8784976" cy="48013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 składa wniosek o wydanie zezwolenia na pracę sezonową </a:t>
            </a:r>
            <a:br>
              <a:rPr lang="pl-PL" dirty="0"/>
            </a:br>
            <a:r>
              <a:rPr lang="pl-PL" dirty="0"/>
              <a:t>w powiatowym urzędzie pracy (PUP) właściwym ze względu na swoją siedzibę </a:t>
            </a:r>
            <a:br>
              <a:rPr lang="pl-PL" dirty="0"/>
            </a:br>
            <a:r>
              <a:rPr lang="pl-PL" dirty="0"/>
              <a:t>lub miejsce zamieszkania (siedziba dotyczy osoby prawnej, np. przedsiębiorstwa, </a:t>
            </a:r>
            <a:br>
              <a:rPr lang="pl-PL" dirty="0"/>
            </a:br>
            <a:r>
              <a:rPr lang="pl-PL" dirty="0"/>
              <a:t>a miejsce zamieszkanie osoby fizycznej).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We wniosku pracodawca określa, m.in. proponowane wynagrodzenie cudzoziemca, wymiar czasu pracy albo liczbę godzin pracy w tygodniu lub miesiącu, rodzaj umowy będącej podstawą wykonywania pracy oraz okres ważności zezwolenia, miejsce wykonywania pracy, zakres podstawowych obowiązków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Jeżeli zezwolenie dotyczy obywatela innego kraju niż wymienionego w rozporządzeniu (tj. innego niż Armenia, Białoruś, Gruzja, Mołdawia, Rosja </a:t>
            </a:r>
            <a:br>
              <a:rPr lang="pl-PL" dirty="0"/>
            </a:br>
            <a:r>
              <a:rPr lang="pl-PL" dirty="0"/>
              <a:t>lub Ukraina) do wniosku należy dołączyć informację dot. wyniku tzw. testu rynku pracy. W przypadku gdy specyfika pracy wykonywanej przez cudzoziemca nie pozwala na wskazanie głównego miejsca jej wykonywania, informację, o której mowa powyżej, wydaje starosta właściwy ze względu na siedzibę lub miejsce zamieszkania podmiotu powierzającego wykonywanie pracy cudzoziemców.</a:t>
            </a:r>
          </a:p>
        </p:txBody>
      </p:sp>
    </p:spTree>
    <p:extLst>
      <p:ext uri="{BB962C8B-B14F-4D97-AF65-F5344CB8AC3E}">
        <p14:creationId xmlns:p14="http://schemas.microsoft.com/office/powerpoint/2010/main" val="2266440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 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0" y="1052736"/>
            <a:ext cx="8712968" cy="45243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Zezwolenie na pracę sezonową wydaje się, jeżeli </a:t>
            </a:r>
            <a:r>
              <a:rPr lang="pl-PL" b="1" dirty="0"/>
              <a:t>wysokość wynagrodzenia, która będzie określona w umowie z cudzoziemcem, nie będzie niższa od wynagrodzenia pracowników wykonujących w tym samym wymiarze czasu pracę porównywalnego rodzaju lub na porównywalnym stanowisku</a:t>
            </a:r>
            <a:r>
              <a:rPr lang="pl-PL" dirty="0"/>
              <a:t>.</a:t>
            </a:r>
          </a:p>
          <a:p>
            <a:pPr lvl="1" algn="just"/>
            <a:endParaRPr lang="pl-PL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Zezwolenie na pracę sezonową jest </a:t>
            </a:r>
            <a:r>
              <a:rPr lang="pl-PL" b="1" dirty="0"/>
              <a:t>wydawane dla określonego cudzoziemca.</a:t>
            </a:r>
            <a:r>
              <a:rPr lang="pl-PL" dirty="0"/>
              <a:t> Zezwolenie określa: podmiot powierzający wykonywanie pracy cudzoziemcowi, wynagrodzenie cudzoziemca, wymiar czasu pracy albo liczbę godzin pracy w tygodniu lub miesiącu, rodzaj umowy będącej podstawą wykonywania pracy oraz okres ważności zezwolenia, miejsce wykonywania pracy. Jeżeli zezwolenie dotyczy pracy cudzoziemca w charakterze pracownika tymczasowego, w zezwoleniu na pracę jest określany także pracodawca użytkownik</a:t>
            </a:r>
          </a:p>
          <a:p>
            <a:pPr lvl="1" algn="just"/>
            <a:endParaRPr lang="pl-PL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/>
              <a:t>W okresie ważności zezwolenia możliwe jest wykonywanie </a:t>
            </a:r>
            <a:r>
              <a:rPr lang="pl-PL" b="1" dirty="0"/>
              <a:t>każdej pracy sezonowej, </a:t>
            </a:r>
            <a:br>
              <a:rPr lang="pl-PL" b="1" dirty="0"/>
            </a:br>
            <a:r>
              <a:rPr lang="pl-PL" b="1" dirty="0"/>
              <a:t>a nie tylko tej wskazanej w zezwoleniu.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4433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539552" y="980728"/>
            <a:ext cx="828092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algn="just"/>
            <a:r>
              <a:rPr lang="pl-PL" sz="2800" dirty="0"/>
              <a:t>Postępowanie różni się w zależności od tego, czy </a:t>
            </a:r>
            <a:r>
              <a:rPr lang="pl-PL" sz="2800" b="1" dirty="0"/>
              <a:t>cudzoziemiec jest już w Polsce </a:t>
            </a:r>
            <a:r>
              <a:rPr lang="pl-PL" sz="2800" dirty="0"/>
              <a:t>i posiada tytuł pobytowy umożliwiający wykonywanie pracy w Polsce czy dopiero  </a:t>
            </a:r>
            <a:r>
              <a:rPr lang="pl-PL" sz="2800" b="1" dirty="0"/>
              <a:t>będzie ubiegał się o wjazd do Polski </a:t>
            </a:r>
            <a:r>
              <a:rPr lang="pl-PL" sz="2800" dirty="0"/>
              <a:t>- na podstawie wizy w celu wykonywania pracy sezonowej, bądź </a:t>
            </a:r>
            <a:br>
              <a:rPr lang="pl-PL" sz="2800" dirty="0"/>
            </a:br>
            <a:r>
              <a:rPr lang="pl-PL" sz="2800" dirty="0"/>
              <a:t>w ramach ruchu bezwizowego w związku z pracą sezonową.</a:t>
            </a:r>
          </a:p>
          <a:p>
            <a:pPr lvl="1" algn="just"/>
            <a:endParaRPr lang="pl-PL" dirty="0"/>
          </a:p>
          <a:p>
            <a:r>
              <a:rPr lang="pl-PL" dirty="0"/>
              <a:t> </a:t>
            </a:r>
          </a:p>
          <a:p>
            <a:pPr lvl="1"/>
            <a:endParaRPr lang="pl-PL" dirty="0"/>
          </a:p>
          <a:p>
            <a:pPr lvl="1" algn="just">
              <a:buFont typeface="Arial" pitchFamily="34" charset="0"/>
              <a:buChar char="•"/>
            </a:pPr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>
              <a:buFont typeface="Wingdings" pitchFamily="2" charset="2"/>
              <a:buChar char="v"/>
            </a:pPr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  <a:p>
            <a:pPr lvl="1"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5198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2074"/>
          </a:xfrm>
        </p:spPr>
        <p:txBody>
          <a:bodyPr>
            <a:noAutofit/>
          </a:bodyPr>
          <a:lstStyle/>
          <a:p>
            <a:r>
              <a:rPr lang="pl-PL" sz="3600" b="1" u="sng" dirty="0"/>
              <a:t>ŚCIEŻKA ZAGRANICZNA</a:t>
            </a:r>
            <a:endParaRPr lang="pl-PL" sz="36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11" name="pole tekstowe 10"/>
          <p:cNvSpPr txBox="1"/>
          <p:nvPr/>
        </p:nvSpPr>
        <p:spPr>
          <a:xfrm>
            <a:off x="251520" y="1412776"/>
            <a:ext cx="84969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W sytuacji gdy cudzoziemiec będzie dopiero starał się o wjazd do Polski w celu pracy sezonowej, PUP weryfikuje wniosek i wpisuje go do ewidencji wniosków </a:t>
            </a:r>
            <a:br>
              <a:rPr lang="pl-PL" dirty="0"/>
            </a:br>
            <a:r>
              <a:rPr lang="pl-PL" dirty="0" err="1"/>
              <a:t>ws</a:t>
            </a:r>
            <a:r>
              <a:rPr lang="pl-PL" dirty="0"/>
              <a:t>. pracy sezonowej lub odmawia wydania zezwolenia na pracę sezonową. Wpisanie do ewidencji następuje w terminie 7 dni roboczych od dnia otrzymania wniosku, chyba że prowadzone jest postępowanie wyjaśniające – wówczas wpis następuje do 30 dni.</a:t>
            </a:r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Wpisując wniosek do ewidencji, starosta wydaje podmiotowi powierzającemu wykonywanie pracy cudzoziemcowi zaświadczenie o wpisie wniosku do ewidencji wniosków w sprawie pracy sezonowej.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Podmiot powierzający wykonywanie pracy przekazuje cudzoziemcowi zaświadczenie o wpisie wniosku o wydanie zezwolenia na pracę sezonową do ewidencji wniosków w sprawie pracy sezonowej. Zaświadczenie to służy jako </a:t>
            </a:r>
            <a:r>
              <a:rPr lang="pl-PL" u="sng" dirty="0"/>
              <a:t>podstawa do wydania wizy </a:t>
            </a:r>
            <a:br>
              <a:rPr lang="pl-PL" u="sng" dirty="0"/>
            </a:br>
            <a:r>
              <a:rPr lang="pl-PL" u="sng" dirty="0"/>
              <a:t>w celu wykonywania pracy sezonowej lub w przypadku, gdy cudzoziemiec wjeżdża </a:t>
            </a:r>
            <a:br>
              <a:rPr lang="pl-PL" u="sng" dirty="0"/>
            </a:br>
            <a:r>
              <a:rPr lang="pl-PL" u="sng" dirty="0"/>
              <a:t>w ruchu bezwizowym, służy jako potwierdzenie celu wjazdu na terytorium RP.</a:t>
            </a:r>
          </a:p>
          <a:p>
            <a:pPr algn="just"/>
            <a:endParaRPr lang="pl-PL" sz="1600" u="sng" dirty="0"/>
          </a:p>
          <a:p>
            <a:pPr algn="just">
              <a:buFont typeface="Arial" pitchFamily="34" charset="0"/>
              <a:buChar char="•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663245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95536" y="119675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Po przyjeździe cudzoziemca pracodawca informuje powiatowy urząd pracy o tym fakcie, przedstawia kopię paszportu cudzoziemca oraz podaje jego adres zamieszkania na terytorium RP. Po spełnieniu ww. obowiązku starosta </a:t>
            </a:r>
            <a:r>
              <a:rPr lang="pl-PL" b="1" dirty="0"/>
              <a:t>wydaje zezwolenie na pracę sezonową. Pamiętać należy, że wpis do ewidencji wniosków o wydanie zezwolenia na pracę sezonową jest ważny tylko 120 dni – jeżeli po tym okresie PUP nie otrzyma potwierdzenia, że cudzoziemiec podejmie pracę w późniejszym terminie, umorzy postępowanie w sprawie wydania zezwolenia na pracę sezonową.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Cudzoziemiec może pracować w trakcie oczekiwania na zezwolenie na pracę sezonową, czyli po poinformowaniu urzędu przez podmiot o przyjeździe cudzoziemca. Praca musi jednak być wykonywana na warunkach określonych w zaświadczeniu </a:t>
            </a:r>
            <a:br>
              <a:rPr lang="pl-PL" dirty="0"/>
            </a:br>
            <a:r>
              <a:rPr lang="pl-PL" dirty="0"/>
              <a:t>o wpisie wydanym wcześniej przez urząd. </a:t>
            </a:r>
          </a:p>
        </p:txBody>
      </p:sp>
    </p:spTree>
    <p:extLst>
      <p:ext uri="{BB962C8B-B14F-4D97-AF65-F5344CB8AC3E}">
        <p14:creationId xmlns:p14="http://schemas.microsoft.com/office/powerpoint/2010/main" val="3822260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 dirty="0"/>
              <a:t>ŚCIEŻKA KRAJOWA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505" y="5967481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611560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Stosowana w przypadku, kiedy cudzoziemiec przebywa </a:t>
            </a:r>
            <a:br>
              <a:rPr lang="pl-PL" dirty="0"/>
            </a:br>
            <a:r>
              <a:rPr lang="pl-PL" dirty="0"/>
              <a:t>w Polsce.</a:t>
            </a:r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Podmiot składa wniosek o wydanie zezwolenia na pracę sezonową cudzoziemca.</a:t>
            </a:r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Wydanie decyzji (zezwolenia) następuje w terminie 7 dni roboczych od dnia otrzymania wniosku, chyba że prowadzone jest postępowanie wyjaśniające – wówczas wpisanie następuje do 30 dni.</a:t>
            </a:r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pracę tego cudzoziemca na warunkach określonych we wniosku uważa się za legalną od dnia złożenia wniosku, który nie zawiera braków formalnych, do dnia doręczenia decyzji starosty w sprawie zezwolenia na pracę sezonową, nie dłużej jednak niż przez okres 30 dni</a:t>
            </a:r>
            <a:r>
              <a:rPr lang="pl-PL" b="1" dirty="0"/>
              <a:t>. </a:t>
            </a:r>
            <a:r>
              <a:rPr lang="pl-PL" dirty="0"/>
              <a:t>(art. 88pa)</a:t>
            </a:r>
          </a:p>
        </p:txBody>
      </p:sp>
    </p:spTree>
    <p:extLst>
      <p:ext uri="{BB962C8B-B14F-4D97-AF65-F5344CB8AC3E}">
        <p14:creationId xmlns:p14="http://schemas.microsoft.com/office/powerpoint/2010/main" val="27804059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/>
              <a:t>Załączniki do wniosku</a:t>
            </a:r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51520" y="1412776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lphaLcParenR"/>
            </a:pPr>
            <a:r>
              <a:rPr lang="pl-PL" dirty="0"/>
              <a:t>ważny dowód osobisty lub ważny dokument podróży albo, jeżeli takiego dokumentu nie posiada i nie może go uzyskać, inny ważny dokument potwierdzający tożsamość – </a:t>
            </a:r>
            <a:br>
              <a:rPr lang="pl-PL" dirty="0"/>
            </a:br>
            <a:r>
              <a:rPr lang="pl-PL" dirty="0"/>
              <a:t>w przypadku gdy podmiotem powierzającym wykonywanie pracy cudzoziemcowi jest osoba fizyczna</a:t>
            </a:r>
          </a:p>
          <a:p>
            <a:pPr marL="342900" indent="-342900" algn="just">
              <a:buFont typeface="+mj-lt"/>
              <a:buAutoNum type="alphaLcParenR"/>
            </a:pPr>
            <a:endParaRPr lang="pl-PL" dirty="0"/>
          </a:p>
          <a:p>
            <a:pPr marL="342900" indent="-342900" algn="just">
              <a:buFont typeface="+mj-lt"/>
              <a:buAutoNum type="alphaLcParenR"/>
            </a:pPr>
            <a:r>
              <a:rPr lang="pl-PL" dirty="0"/>
              <a:t>kopia wszystkich wypełnionych stron z ważnego dokumentu podróży cudzoziemca, którego dotyczy wniosek, a w przypadku gdy cudzoziemiec nie posiada ważnego dokumentu podróży i nie ma możliwości jego uzyskania – kopię innego ważnego dokumentu potwierdzającego tożsamość cudzoziemca; natomiast jeżeli cudzoziemiec nie przebywa na terytorium Rzeczypospolitej Polskiej – kopię stron dokumentu podróży z danymi osobowymi cudzoziemca</a:t>
            </a:r>
          </a:p>
          <a:p>
            <a:pPr marL="342900" indent="-342900" algn="just">
              <a:buFont typeface="+mj-lt"/>
              <a:buAutoNum type="alphaLcParenR"/>
            </a:pPr>
            <a:endParaRPr lang="pl-PL" dirty="0"/>
          </a:p>
          <a:p>
            <a:pPr marL="342900" indent="-342900" algn="just">
              <a:buFont typeface="+mj-lt"/>
              <a:buAutoNum type="alphaLcParenR"/>
            </a:pPr>
            <a:r>
              <a:rPr lang="pl-PL" dirty="0"/>
              <a:t>kopia ważnego dokumentu uprawniającego do pobytu na terytorium Rzeczypospolitej Polskiej  – w przypadku gdy cudzoziemiec przebywa na terytorium Rzeczypospolitej Polskiej</a:t>
            </a:r>
          </a:p>
        </p:txBody>
      </p:sp>
    </p:spTree>
    <p:extLst>
      <p:ext uri="{BB962C8B-B14F-4D97-AF65-F5344CB8AC3E}">
        <p14:creationId xmlns:p14="http://schemas.microsoft.com/office/powerpoint/2010/main" val="2292705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323528" y="980728"/>
            <a:ext cx="77048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lphaLcParenR" startAt="4"/>
            </a:pPr>
            <a:r>
              <a:rPr lang="pl-PL" dirty="0"/>
              <a:t>dowód wpłaty, o której mowa w art. 90a ust. 1a ustawy</a:t>
            </a:r>
          </a:p>
          <a:p>
            <a:pPr marL="342900" indent="-342900" algn="just">
              <a:buFont typeface="+mj-lt"/>
              <a:buAutoNum type="alphaLcParenR" startAt="4"/>
            </a:pPr>
            <a:endParaRPr lang="pl-PL" dirty="0"/>
          </a:p>
          <a:p>
            <a:pPr marL="342900" indent="-342900" algn="just">
              <a:buFont typeface="+mj-lt"/>
              <a:buAutoNum type="alphaLcParenR" startAt="4"/>
            </a:pPr>
            <a:r>
              <a:rPr lang="pl-PL" dirty="0"/>
              <a:t>dokument sporządzony przez pracodawcę użytkownika, potwierdzający uzgodnienie w  zakresie skierowania cudzoziemca przez agencję pracy tymczasowej – w przypadku gdy podmiotem powierzającym pracę jest </a:t>
            </a:r>
            <a:br>
              <a:rPr lang="pl-PL" dirty="0"/>
            </a:br>
            <a:r>
              <a:rPr lang="pl-PL" dirty="0"/>
              <a:t>ta agencja</a:t>
            </a:r>
          </a:p>
          <a:p>
            <a:pPr marL="342900" indent="-342900" algn="just">
              <a:buFont typeface="+mj-lt"/>
              <a:buAutoNum type="alphaLcParenR" startAt="4"/>
            </a:pPr>
            <a:endParaRPr lang="pl-PL" dirty="0"/>
          </a:p>
          <a:p>
            <a:pPr marL="342900" indent="-342900" algn="just">
              <a:buFont typeface="+mj-lt"/>
              <a:buAutoNum type="alphaLcParenR" startAt="4"/>
            </a:pPr>
            <a:r>
              <a:rPr lang="pl-PL" dirty="0"/>
              <a:t>informację, o której mowa w art. 88c ust. 1 pkt 2 ustawy, wydaną </a:t>
            </a:r>
            <a:br>
              <a:rPr lang="pl-PL" dirty="0"/>
            </a:br>
            <a:r>
              <a:rPr lang="pl-PL" dirty="0"/>
              <a:t>nie wcześniej niż  180 dni przed dniem złożenia wniosku, a w przypadkach uzasadnionych przez  starostę – 90 dni przed dniem złożenia wniosku, jeżeli jest ona wymagana</a:t>
            </a:r>
          </a:p>
          <a:p>
            <a:pPr marL="342900" indent="-342900" algn="just">
              <a:buFont typeface="+mj-lt"/>
              <a:buAutoNum type="alphaLcParenR" startAt="4"/>
            </a:pPr>
            <a:endParaRPr lang="pl-PL" dirty="0"/>
          </a:p>
          <a:p>
            <a:pPr marL="342900" indent="-342900" algn="just">
              <a:buFont typeface="+mj-lt"/>
              <a:buAutoNum type="alphaLcParenR" startAt="4"/>
            </a:pPr>
            <a:r>
              <a:rPr lang="pl-PL" dirty="0"/>
              <a:t>dokumenty potwierdzające spełnienie przez cudzoziemca wymagań stawianych kandydatom do pracy przez podmiot powierzający wykonywanie pracy, określonych w informacji starosty o braku możliwości zaspokojenia potrzeb kadrowych   pracodawcy – w przypadku gdy informacja   starosty była wymagana</a:t>
            </a:r>
          </a:p>
        </p:txBody>
      </p:sp>
    </p:spTree>
    <p:extLst>
      <p:ext uri="{BB962C8B-B14F-4D97-AF65-F5344CB8AC3E}">
        <p14:creationId xmlns:p14="http://schemas.microsoft.com/office/powerpoint/2010/main" val="30477186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23528" y="1412776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lphaLcParenR" startAt="8"/>
            </a:pPr>
            <a:r>
              <a:rPr lang="pl-PL" dirty="0"/>
              <a:t>dokumenty potwierdzające powierzenie pracy cudzoziemcowi, którego dotyczy wniosek, zgodnie z zezwoleniem na pracę sezonową przynajmniej jeden </a:t>
            </a:r>
            <a:br>
              <a:rPr lang="pl-PL" dirty="0"/>
            </a:br>
            <a:r>
              <a:rPr lang="pl-PL" dirty="0"/>
              <a:t>raz w ciągu 5 ostatnich lat – w przypadku gdy wnioskodawca występuje </a:t>
            </a:r>
            <a:br>
              <a:rPr lang="pl-PL" dirty="0"/>
            </a:br>
            <a:r>
              <a:rPr lang="pl-PL" dirty="0"/>
              <a:t>o wpisanie wniosku do  ewidencji wniosków w sprawie pracy sezonowej na okresy przypadające w ciągu 2 lub 3 kolejnych lat kalendarzowych</a:t>
            </a:r>
          </a:p>
          <a:p>
            <a:pPr marL="342900" indent="-342900" algn="just">
              <a:buFont typeface="+mj-lt"/>
              <a:buAutoNum type="alphaLcParenR" startAt="8"/>
            </a:pPr>
            <a:endParaRPr lang="pl-PL" dirty="0"/>
          </a:p>
          <a:p>
            <a:pPr marL="342900" indent="-342900" algn="just">
              <a:buFont typeface="+mj-lt"/>
              <a:buAutoNum type="alphaLcParenR" startAt="8"/>
            </a:pPr>
            <a:r>
              <a:rPr lang="pl-PL" dirty="0"/>
              <a:t>dokumenty potwierdzające, że podmiot powierzający wykonywanie pracy cudzoziemcowi nie zalega z uiszczeniem zaliczek na podatek dochodowy </a:t>
            </a:r>
            <a:br>
              <a:rPr lang="pl-PL" dirty="0"/>
            </a:br>
            <a:r>
              <a:rPr lang="pl-PL" dirty="0"/>
              <a:t>i składek na ubezpieczenie społeczne, jeżeli były wymagane w związku z pracą wykonywaną  przez danego cudzoziemca – w przypadku gdy wnioskodawca występuje o wpisanie wniosku do ewidencji wniosków w sprawie pracy sezonowej na okresy przypadające w ciągu 2 lub 3 kolejnych lat kalendarzowych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4695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323528" y="1340768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lphaLcParenR" startAt="10"/>
            </a:pPr>
            <a:r>
              <a:rPr lang="pl-PL" dirty="0"/>
              <a:t>oświadczenie o niekaralności pracodawcy ( podpisane przez pracodawcę) załącznik  nr 18 Rozporządzenia </a:t>
            </a:r>
            <a:r>
              <a:rPr lang="pl-PL" dirty="0" err="1"/>
              <a:t>MRPiPS</a:t>
            </a:r>
            <a:r>
              <a:rPr lang="pl-PL" dirty="0"/>
              <a:t> w sprawie wydawania zezwolenia </a:t>
            </a:r>
            <a:br>
              <a:rPr lang="pl-PL" dirty="0"/>
            </a:br>
            <a:r>
              <a:rPr lang="pl-PL" dirty="0"/>
              <a:t>na pracę cudzoziemca oraz wpisu oświadczenia o powierzeniu wykonywania pracy cudzoziemcowi do ewidencji oświadczeń ( Dz.U. 2017 poz. 2345).</a:t>
            </a:r>
          </a:p>
        </p:txBody>
      </p:sp>
    </p:spTree>
    <p:extLst>
      <p:ext uri="{BB962C8B-B14F-4D97-AF65-F5344CB8AC3E}">
        <p14:creationId xmlns:p14="http://schemas.microsoft.com/office/powerpoint/2010/main" val="331662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pl-PL" sz="4400" b="1" dirty="0">
                <a:latin typeface="+mj-lt"/>
              </a:rPr>
              <a:t>ZATRUDNIANIE CUDZOZIEMCÓW NA PODSTAWIE </a:t>
            </a:r>
          </a:p>
          <a:p>
            <a:pPr algn="ctr">
              <a:buFont typeface="Arial" charset="0"/>
              <a:buNone/>
            </a:pPr>
            <a:r>
              <a:rPr lang="pl-PL" sz="4400" b="1" dirty="0">
                <a:latin typeface="+mj-lt"/>
              </a:rPr>
              <a:t>OŚWIADCZENIA O POWIERZENIU WYKONYWANIA PRACY CUDZOZIEMCOWI/ZEZWOLENIA NA PRACĘ SEZONOWĄ</a:t>
            </a: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b="1" dirty="0">
              <a:latin typeface="+mj-lt"/>
            </a:endParaRPr>
          </a:p>
          <a:p>
            <a:pPr algn="ctr">
              <a:buFont typeface="Arial" charset="0"/>
              <a:buNone/>
            </a:pPr>
            <a:endParaRPr lang="pl-PL" sz="2800" dirty="0">
              <a:latin typeface="+mj-lt"/>
            </a:endParaRPr>
          </a:p>
          <a:p>
            <a:endParaRPr lang="pl-PL" dirty="0"/>
          </a:p>
        </p:txBody>
      </p:sp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539552" y="626567"/>
            <a:ext cx="806489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STAROSTA ODMAWIA WYDANIA ZEZWOLENIA NA PRACĘ SEZONOWĄ JEŻELI:</a:t>
            </a:r>
          </a:p>
          <a:p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Podmiot powierzający pracę nie spełnił wymogów proceduralnych dot. udzielenia zezwolenia na pracę albo był karany w związku z powierzeniem pracy cudzoziemcom, tj. dopuścił się przestępstw lub poważnych naruszeń przepisów </a:t>
            </a:r>
            <a:br>
              <a:rPr lang="pl-PL" dirty="0"/>
            </a:br>
            <a:r>
              <a:rPr lang="pl-PL" dirty="0"/>
              <a:t>w zakresie zatrudniania cudzoziemców lub niektórych przepisów Kodeksu Karnego.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Z okoliczności wynika, że uzyskane zezwolenie może zostać wykorzystane niezgodnie z celem lub uzyskane jest dla pozoru. Dotyczy to sytuacji, gdy podmiot powierzający pracę nie dopełnia obowiązków związanych z prowadzeniem działalności lub powierzaniem pracy w szczególności, m.in.: nie posiada środków na pokrycie zobowiązań wynikających z powierzenia pracy, nie prowadzi działalności uzasadniającej powierzenie pracy, zalega z odprowadzaniem składek m.in. na ubezpieczenie społeczne, zalega z uiszczeniem podatków.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W przypadku </a:t>
            </a:r>
            <a:r>
              <a:rPr lang="pl-PL" b="1" dirty="0"/>
              <a:t>decyzji odmownej</a:t>
            </a:r>
            <a:r>
              <a:rPr lang="pl-PL" dirty="0"/>
              <a:t>, podmiot ma możliwość </a:t>
            </a:r>
            <a:r>
              <a:rPr lang="pl-PL" b="1" dirty="0"/>
              <a:t>odwołania się do organu drugiej instancji</a:t>
            </a:r>
            <a:r>
              <a:rPr lang="pl-PL" dirty="0"/>
              <a:t> – ministra właściwego do spraw pracy.</a:t>
            </a:r>
          </a:p>
          <a:p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450374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/>
              <a:t>OBOWIĄZKI PRACODAWCY</a:t>
            </a: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67544" y="1556792"/>
            <a:ext cx="84249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 ma obowiązek zawarcia umowy pisemnej z cudzoziemcem, a wcześniej przedstawić mu jej tłumaczenie na język zrozumiały dla cudzoziemca zgodnie </a:t>
            </a:r>
            <a:br>
              <a:rPr lang="pl-PL" dirty="0"/>
            </a:br>
            <a:r>
              <a:rPr lang="pl-PL" dirty="0"/>
              <a:t>z warunkami określonymi w zezwoleniu. W umowie podmiot jest zobowiązany uwzględnić warunki zawarte w zezwoleniu.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/>
              <a:t>Pracodawca ma obowiązek przestrzegania wszystkich obowiązków wynikających </a:t>
            </a:r>
            <a:br>
              <a:rPr lang="pl-PL" dirty="0"/>
            </a:br>
            <a:r>
              <a:rPr lang="pl-PL" dirty="0"/>
              <a:t>z powierzania pracy, takich samych jak w przypadku polskich pracowników </a:t>
            </a:r>
            <a:br>
              <a:rPr lang="pl-PL" dirty="0"/>
            </a:br>
            <a:r>
              <a:rPr lang="pl-PL" dirty="0"/>
              <a:t>(np. zgłoszenie do ubezpieczeń społecznych w ciągu 7 dni, gdy dana umowa podlega ubezpieczeniom, np. umowa o pracę, zlecenia czy agencyjna), a także obowiązków związanych z zatrudnieniem cudzoziemca wynikających z innych przepisów </a:t>
            </a:r>
            <a:br>
              <a:rPr lang="pl-PL" dirty="0"/>
            </a:br>
            <a:r>
              <a:rPr lang="pl-PL" dirty="0"/>
              <a:t>(np. przechowywanie kopii dokumentu pobytowego cudzoziemca przez cały okres jego pracy).</a:t>
            </a:r>
          </a:p>
        </p:txBody>
      </p:sp>
    </p:spTree>
    <p:extLst>
      <p:ext uri="{BB962C8B-B14F-4D97-AF65-F5344CB8AC3E}">
        <p14:creationId xmlns:p14="http://schemas.microsoft.com/office/powerpoint/2010/main" val="17749930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8229600" cy="1503040"/>
          </a:xfrm>
        </p:spPr>
        <p:txBody>
          <a:bodyPr>
            <a:noAutofit/>
          </a:bodyPr>
          <a:lstStyle/>
          <a:p>
            <a:r>
              <a:rPr lang="pl-PL" sz="2800" b="1" dirty="0"/>
              <a:t>Przedłużenie zezwolenia na pracę sezonową</a:t>
            </a:r>
            <a:br>
              <a:rPr lang="pl-PL" sz="2800" dirty="0"/>
            </a:br>
            <a:br>
              <a:rPr lang="pl-PL" sz="2800" dirty="0"/>
            </a:b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323528" y="1196752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/>
              <a:t>Dotyczy wyłącznie cudzoziemców, którzy wjechali w celu pracy sezonowej, </a:t>
            </a:r>
            <a:r>
              <a:rPr lang="pl-PL" sz="1600" u="sng" dirty="0"/>
              <a:t>tj. dla których był uzyskiwany wpis do ewidencji wniosków o wydanie zezwolenia na pracę sezonową (wiza „sezonowa”, ruch bezwizowy w związku z wnioskiem wpisanym do ewidencji).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/>
              <a:t>Wydawane jest w celu kontynuacji pracy u tego samego podmiotu lub w celu podjęcia pracy </a:t>
            </a:r>
            <a:br>
              <a:rPr lang="pl-PL" sz="1600" dirty="0"/>
            </a:br>
            <a:r>
              <a:rPr lang="pl-PL" sz="1600" dirty="0"/>
              <a:t>u innego podmiotu.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/>
              <a:t>Wydaje się na okres, który łącznie z okresem pobytu cudzoziemca w celu wykonywania pracy sezonowej, liczonym od dnia pierwszego wjazdu na terytorium obszaru Schengen w danym roku kalendarzowym nie jest dłuższy niż 9 miesięcy roku kalendarzowego.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/>
              <a:t>Cudzoziemiec </a:t>
            </a:r>
            <a:r>
              <a:rPr lang="pl-PL" sz="1600" b="1" dirty="0"/>
              <a:t>może pracować w trakcie oczekiwania na przedłużenie</a:t>
            </a:r>
            <a:r>
              <a:rPr lang="pl-PL" sz="1600" dirty="0"/>
              <a:t> zezwolenia na pracę sezonową u tego samego pracodawcy oraz u nowego pracodawcy </a:t>
            </a:r>
            <a:r>
              <a:rPr lang="pl-PL" sz="1600" b="1" dirty="0"/>
              <a:t>– do 30 dni</a:t>
            </a:r>
            <a:r>
              <a:rPr lang="pl-PL" sz="16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/>
              <a:t>W przypadku zmiany właściwości starosty ze względu na zmianę siedziby lub miejsca zamieszkania podmiotu powierzającego wykonywanie pracy cudzoziemcowi właściwość starosty do prowadzenia postępowania w sprawie wydania </a:t>
            </a:r>
            <a:r>
              <a:rPr lang="pl-PL" sz="1600" b="1" dirty="0"/>
              <a:t>przedłużenia zezwolenia na pracę sezonową</a:t>
            </a:r>
            <a:r>
              <a:rPr lang="pl-PL" sz="1600" dirty="0"/>
              <a:t> określa się na dzień złożenia wniosku o wydanie przedłużenia zezwolenia.</a:t>
            </a:r>
          </a:p>
        </p:txBody>
      </p:sp>
    </p:spTree>
    <p:extLst>
      <p:ext uri="{BB962C8B-B14F-4D97-AF65-F5344CB8AC3E}">
        <p14:creationId xmlns:p14="http://schemas.microsoft.com/office/powerpoint/2010/main" val="15696726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764704"/>
            <a:ext cx="7812360" cy="1224136"/>
          </a:xfrm>
        </p:spPr>
        <p:txBody>
          <a:bodyPr>
            <a:normAutofit fontScale="90000"/>
          </a:bodyPr>
          <a:lstStyle/>
          <a:p>
            <a:r>
              <a:rPr lang="pl-PL" sz="3100" b="1" dirty="0"/>
              <a:t>Okres ważności zezwolenia na pracę sezonową</a:t>
            </a: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107504" y="1412776"/>
            <a:ext cx="89289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l-PL" dirty="0"/>
              <a:t> zezwolenie na pracę sezonową wydaje się na okres </a:t>
            </a:r>
            <a:r>
              <a:rPr lang="pl-PL" b="1" dirty="0"/>
              <a:t>nie dłuższy niż 9 miesięcy w roku kalendarzowym.</a:t>
            </a:r>
            <a:endParaRPr lang="pl-PL" dirty="0"/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dirty="0"/>
              <a:t> w przypadku cudzoziemca, który wjechał na terytorium RP na podstawie wizy wydanej w celu wykonywania pracy sezonowej lub w ramach ruchu bezwizowego w związku z wnioskiem o wydanie zezwolenia na pracę sezonową wpisanym do ewidencji wniosków </a:t>
            </a:r>
            <a:br>
              <a:rPr lang="pl-PL" dirty="0"/>
            </a:br>
            <a:r>
              <a:rPr lang="pl-PL" dirty="0"/>
              <a:t>w sprawie pracy sezonowej, jest liczony </a:t>
            </a:r>
            <a:r>
              <a:rPr lang="pl-PL" b="1" dirty="0"/>
              <a:t>od dnia pierwszego wjazdu cudzoziemca do strefy Schengen.</a:t>
            </a:r>
          </a:p>
          <a:p>
            <a:pPr algn="just">
              <a:buFont typeface="Arial" pitchFamily="34" charset="0"/>
              <a:buChar char="•"/>
            </a:pPr>
            <a:endParaRPr lang="pl-PL" b="1" dirty="0"/>
          </a:p>
          <a:p>
            <a:pPr algn="just">
              <a:buFont typeface="Arial" pitchFamily="34" charset="0"/>
              <a:buChar char="•"/>
            </a:pPr>
            <a:r>
              <a:rPr lang="pl-PL" b="1" dirty="0"/>
              <a:t> </a:t>
            </a:r>
            <a:r>
              <a:rPr lang="pl-PL" dirty="0"/>
              <a:t>w przypadku cudzoziemców, którzy wjechali </a:t>
            </a:r>
            <a:r>
              <a:rPr lang="pl-PL" b="1" dirty="0"/>
              <a:t>w celu innym niż praca sezonowa</a:t>
            </a:r>
            <a:r>
              <a:rPr lang="pl-PL" dirty="0"/>
              <a:t> zezwolenie może być wydane na okres legalnego pobytu </a:t>
            </a:r>
            <a:r>
              <a:rPr lang="pl-PL" b="1" dirty="0"/>
              <a:t>nie dłuższy niż 9 miesięcy</a:t>
            </a:r>
            <a:r>
              <a:rPr lang="pl-PL" dirty="0"/>
              <a:t>. </a:t>
            </a:r>
            <a:r>
              <a:rPr lang="pl-PL" b="1" dirty="0"/>
              <a:t>Okres ten liczony jest łącznie z okresami wskazanymi w poprzednio wydanych zezwoleniach na pracę sezonową dla tego cudzoziemca.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98248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143000"/>
          </a:xfrm>
        </p:spPr>
        <p:txBody>
          <a:bodyPr>
            <a:normAutofit/>
          </a:bodyPr>
          <a:lstStyle/>
          <a:p>
            <a:r>
              <a:rPr lang="pl-PL" sz="2800" b="1" dirty="0"/>
              <a:t>Ułatwienia dla obywateli Armenii, Białorusi, Gruzji, Mołdawii, Rosji i Ukrainy</a:t>
            </a: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467544" y="1628800"/>
            <a:ext cx="79928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l-PL" b="1" dirty="0"/>
              <a:t> </a:t>
            </a:r>
            <a:r>
              <a:rPr lang="pl-PL" dirty="0"/>
              <a:t>zwolnienie z tzw. testu rynku pracy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dirty="0"/>
              <a:t> na wniosek podmiotu powierzającego wykonywanie pracy cudzoziemcowi </a:t>
            </a:r>
            <a:r>
              <a:rPr lang="pl-PL" b="1" dirty="0"/>
              <a:t>starosta może dokonać wpisu wniosku o wydanie zezwolenia </a:t>
            </a:r>
            <a:br>
              <a:rPr lang="pl-PL" b="1" dirty="0"/>
            </a:br>
            <a:r>
              <a:rPr lang="pl-PL" b="1" dirty="0"/>
              <a:t>na pracę sezonową (na okresy nie dłuższe niż 9 miesięcy w ciągu roku kalendarzowego) w ciągu nie więcej niż 3 kolejnych lat kalendarzowych,</a:t>
            </a:r>
            <a:br>
              <a:rPr lang="pl-PL" dirty="0"/>
            </a:br>
            <a:r>
              <a:rPr lang="pl-PL" dirty="0"/>
              <a:t>o ile w okresie 5 lat poprzedzających dzień złożenia wniosku podmiot ten powierzał wykonywanie pracy cudzoziemcowi na podstawie zezwolenia na pracę sezonową </a:t>
            </a:r>
            <a:br>
              <a:rPr lang="pl-PL" dirty="0"/>
            </a:br>
            <a:r>
              <a:rPr lang="pl-PL" dirty="0"/>
              <a:t>co najmniej raz.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b="1" dirty="0"/>
              <a:t> możliwość powierzenia innej pracy niż sezonowa na okres do 30 dni w trakcie ważności posiadanego zezwolenia na pracę sezonową (z wyjątkiem pracowników tymczasowych), bez potrzeby występowania o odrębne zezwolenie na pracę. </a:t>
            </a:r>
            <a:br>
              <a:rPr lang="pl-PL" b="1" dirty="0"/>
            </a:br>
            <a:r>
              <a:rPr lang="pl-PL" dirty="0"/>
              <a:t>Aby skorzystać z tej możliwości, podmiot powierzający pracę jest obowiązany </a:t>
            </a:r>
            <a:br>
              <a:rPr lang="pl-PL" dirty="0"/>
            </a:br>
            <a:r>
              <a:rPr lang="pl-PL" dirty="0"/>
              <a:t>do zapewnienia cudzoziemcowi wynagrodzenia na co najmniej na dotychczasowym poziomie.</a:t>
            </a:r>
          </a:p>
          <a:p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870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6851104" cy="1143000"/>
          </a:xfrm>
        </p:spPr>
        <p:txBody>
          <a:bodyPr>
            <a:noAutofit/>
          </a:bodyPr>
          <a:lstStyle/>
          <a:p>
            <a:r>
              <a:rPr lang="pl-PL" sz="2800" b="1" dirty="0"/>
              <a:t>Sytuacje, w których nie jest wymagane uzyskanie nowego zezwolenia:</a:t>
            </a:r>
            <a:br>
              <a:rPr lang="pl-PL" sz="2800" dirty="0"/>
            </a:br>
            <a:br>
              <a:rPr lang="pl-PL" sz="2800" dirty="0"/>
            </a:b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323528" y="1628800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l-PL" dirty="0"/>
              <a:t> Zmiana siedziby lub miejsca stałego pobytu, nazwy lub formy prawnej podmiotu powierzającego wykonywanie pracy cudzoziemcowi 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dirty="0"/>
              <a:t> Przejęcie zakładu pracy lub jego części przez innego pracodawcę.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dirty="0"/>
              <a:t> Przejście zakładu pracy lub jego części na innego pracodawcę.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>
              <a:buFont typeface="Arial" pitchFamily="34" charset="0"/>
              <a:buChar char="•"/>
            </a:pPr>
            <a:r>
              <a:rPr lang="pl-PL" dirty="0"/>
              <a:t> Zawarcie przez podmiot powierzający wykonywanie pracy i cudzoziemca  umowy </a:t>
            </a:r>
            <a:br>
              <a:rPr lang="pl-PL" dirty="0"/>
            </a:br>
            <a:r>
              <a:rPr lang="pl-PL" dirty="0"/>
              <a:t>o pracę zamiast umowy cywilnoprawnej.</a:t>
            </a:r>
          </a:p>
          <a:p>
            <a:pPr algn="just">
              <a:buFont typeface="Arial" pitchFamily="34" charset="0"/>
              <a:buChar char="•"/>
            </a:pPr>
            <a:endParaRPr lang="pl-PL" dirty="0"/>
          </a:p>
          <a:p>
            <a:pPr algn="just"/>
            <a:r>
              <a:rPr lang="pl-PL" u="sng" dirty="0"/>
              <a:t>Jeżeli podmiot jest agencją pracy tymczasowej, spoczywa na nim obowiązek poinformowania właściwego urzędu pracy o zmianach w ciągu 7 dni od ich zaistnienia. Niedopełnienie tego obowiązku jest zagrożone karą  grzywny.</a:t>
            </a:r>
          </a:p>
          <a:p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37090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br>
              <a:rPr lang="pl-PL" sz="3200" dirty="0"/>
            </a:br>
            <a:r>
              <a:rPr lang="pl-PL" sz="3200" b="1" dirty="0"/>
              <a:t>DANE KONTAKTOWE:</a:t>
            </a:r>
            <a:br>
              <a:rPr lang="pl-PL" sz="3200" dirty="0"/>
            </a:br>
            <a:br>
              <a:rPr lang="pl-PL" sz="3200" dirty="0"/>
            </a:br>
            <a:r>
              <a:rPr lang="pl-PL" sz="3200" dirty="0"/>
              <a:t>cudzoziemcy@pup.poznan.pl</a:t>
            </a:r>
            <a:br>
              <a:rPr lang="pl-PL" sz="2800" dirty="0"/>
            </a:br>
            <a:br>
              <a:rPr lang="pl-PL" sz="2800" dirty="0"/>
            </a:br>
            <a:r>
              <a:rPr lang="pl-PL" sz="2800" dirty="0"/>
              <a:t>61 8345 690 /61 8345 649</a:t>
            </a:r>
            <a:br>
              <a:rPr lang="pl-PL" sz="2800" dirty="0"/>
            </a:br>
            <a:r>
              <a:rPr lang="pl-PL" sz="2800" dirty="0"/>
              <a:t>61 8345 714/ 61 8345 709</a:t>
            </a:r>
            <a:br>
              <a:rPr lang="pl-PL" sz="2800" dirty="0"/>
            </a:br>
            <a:endParaRPr lang="pl-PL" sz="2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flipH="1">
            <a:off x="7812360" y="6597352"/>
            <a:ext cx="1512168" cy="192602"/>
          </a:xfrm>
        </p:spPr>
        <p:txBody>
          <a:bodyPr>
            <a:normAutofit fontScale="90000"/>
          </a:bodyPr>
          <a:lstStyle/>
          <a:p>
            <a:pPr algn="l"/>
            <a:endParaRPr lang="pl-PL" sz="1800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9" y="5899435"/>
            <a:ext cx="1944216" cy="661031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3059832" y="692696"/>
            <a:ext cx="30933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pl-PL" sz="2200" b="1" dirty="0">
                <a:solidFill>
                  <a:prstClr val="black"/>
                </a:solidFill>
                <a:ea typeface="+mj-ea"/>
                <a:cs typeface="+mj-cs"/>
              </a:rPr>
              <a:t>PODSTAWA PRAWNA</a:t>
            </a:r>
            <a:br>
              <a:rPr lang="pl-PL" b="1" dirty="0">
                <a:solidFill>
                  <a:prstClr val="black"/>
                </a:solidFill>
                <a:ea typeface="+mj-ea"/>
                <a:cs typeface="+mj-cs"/>
              </a:rPr>
            </a:br>
            <a:br>
              <a:rPr lang="pl-PL" dirty="0">
                <a:solidFill>
                  <a:prstClr val="black"/>
                </a:solidFill>
                <a:ea typeface="+mj-ea"/>
                <a:cs typeface="+mj-cs"/>
              </a:rPr>
            </a:br>
            <a:br>
              <a:rPr lang="pl-PL" dirty="0">
                <a:solidFill>
                  <a:prstClr val="black"/>
                </a:solidFill>
                <a:ea typeface="+mj-ea"/>
                <a:cs typeface="+mj-cs"/>
              </a:rPr>
            </a:br>
            <a:endParaRPr lang="pl-PL" dirty="0">
              <a:solidFill>
                <a:prstClr val="black"/>
              </a:solidFill>
              <a:ea typeface="+mj-ea"/>
              <a:cs typeface="+mj-cs"/>
            </a:endParaRPr>
          </a:p>
        </p:txBody>
      </p:sp>
      <p:sp>
        <p:nvSpPr>
          <p:cNvPr id="7" name="pole tekstowe 6"/>
          <p:cNvSpPr txBox="1"/>
          <p:nvPr/>
        </p:nvSpPr>
        <p:spPr>
          <a:xfrm rot="10800000" flipV="1">
            <a:off x="467544" y="1347190"/>
            <a:ext cx="82809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+mj-lt"/>
              <a:buAutoNum type="arabicPeriod"/>
            </a:pPr>
            <a:r>
              <a:rPr lang="pl-PL" sz="1600" dirty="0"/>
              <a:t> Ustawa z dnia 20 kwietnia 2004 r. o promocji zatrudnienia i instytucjach rynku pracy (</a:t>
            </a:r>
            <a:r>
              <a:rPr lang="pl-PL" sz="1600" dirty="0" err="1"/>
              <a:t>t.j</a:t>
            </a:r>
            <a:r>
              <a:rPr lang="pl-PL" sz="1600" dirty="0"/>
              <a:t>. </a:t>
            </a:r>
            <a:r>
              <a:rPr lang="pl-PL" sz="1600" dirty="0" err="1"/>
              <a:t>Dz</a:t>
            </a:r>
            <a:r>
              <a:rPr lang="pl-PL" sz="1600" dirty="0"/>
              <a:t> U. 2021 poz. 1100 ze zm.)</a:t>
            </a:r>
          </a:p>
          <a:p>
            <a:pPr algn="just">
              <a:buFont typeface="+mj-lt"/>
              <a:buAutoNum type="arabicPeriod"/>
            </a:pPr>
            <a:r>
              <a:rPr lang="pl-PL" sz="1600" dirty="0"/>
              <a:t> Ustawa z dnia 14.06.1960r. Kodeks postępowania administracyjnego (tekst jedn. Dz. U. z 2021 r., poz. 735 ze zm.)</a:t>
            </a:r>
          </a:p>
          <a:p>
            <a:pPr algn="just">
              <a:buFont typeface="+mj-lt"/>
              <a:buAutoNum type="arabicPeriod"/>
            </a:pPr>
            <a:r>
              <a:rPr lang="pl-PL" sz="1600" dirty="0"/>
              <a:t> Rozporządzenie </a:t>
            </a:r>
            <a:r>
              <a:rPr lang="pl-PL" sz="1600" dirty="0" err="1"/>
              <a:t>MRPiPS</a:t>
            </a:r>
            <a:r>
              <a:rPr lang="pl-PL" sz="1600" dirty="0"/>
              <a:t>  z dnia 15.12.2017r. w sprawie wydawania zezwolenia na pracę cudzoziemca oraz wpisu oświadczenia o powierzeniu wykonywania pracy cudzoziemcowi do ewidencji oświadczeń (Dz.U. 2017 poz. 2345)</a:t>
            </a:r>
          </a:p>
          <a:p>
            <a:pPr algn="just">
              <a:buFont typeface="+mj-lt"/>
              <a:buAutoNum type="arabicPeriod"/>
            </a:pPr>
            <a:r>
              <a:rPr lang="pl-PL" sz="1600" dirty="0"/>
              <a:t> Rozporządzenie </a:t>
            </a:r>
            <a:r>
              <a:rPr lang="pl-PL" sz="1600" dirty="0" err="1"/>
              <a:t>MRPiPS</a:t>
            </a:r>
            <a:r>
              <a:rPr lang="pl-PL" sz="1600" dirty="0"/>
              <a:t> z dnia 07.09.2018r. w sprawie podklas działalności według Polskiej Klasyfikacji Działalności (PKD), w których wydawane są zezwolenia na pracę sezonową cudzoziemca (Dz.U. 2018 poz. 1749)</a:t>
            </a:r>
          </a:p>
          <a:p>
            <a:pPr algn="just">
              <a:buFont typeface="+mj-lt"/>
              <a:buAutoNum type="arabicPeriod"/>
            </a:pPr>
            <a:r>
              <a:rPr lang="pl-PL" sz="1600" dirty="0"/>
              <a:t> Rozporządzenie </a:t>
            </a:r>
            <a:r>
              <a:rPr lang="pl-PL" sz="1600" dirty="0" err="1"/>
              <a:t>MRPiPS</a:t>
            </a:r>
            <a:r>
              <a:rPr lang="pl-PL" sz="1600" dirty="0"/>
              <a:t> z dnia 07.12.2017r. w sprawie państw, do których obywateli stosuje się niektóre przepisy dotyczące zezwolenia na pracę sezonową oraz przepisy dotyczące oświadczenia o powierzeniu wykonywania pracy cudzoziemcowi (Dz.U. 2017 poz. 2349)</a:t>
            </a:r>
          </a:p>
          <a:p>
            <a:pPr algn="just">
              <a:buFont typeface="+mj-lt"/>
              <a:buAutoNum type="arabicPeriod"/>
            </a:pPr>
            <a:r>
              <a:rPr lang="pl-PL" sz="1600" dirty="0"/>
              <a:t> Rozporządzenie </a:t>
            </a:r>
            <a:r>
              <a:rPr lang="pl-PL" sz="1600" dirty="0" err="1"/>
              <a:t>MRPiPS</a:t>
            </a:r>
            <a:r>
              <a:rPr lang="pl-PL" sz="1600" dirty="0"/>
              <a:t> z dnia 07.12.2017r. w sprawie wysokości wpłat dokonywanych </a:t>
            </a:r>
            <a:br>
              <a:rPr lang="pl-PL" sz="1600" dirty="0"/>
            </a:br>
            <a:r>
              <a:rPr lang="pl-PL" sz="1600" dirty="0"/>
              <a:t>w związku ze złożeniem wniosku o wydanie zezwolenia na pracę lub zezwolenia na pracę sezonową oraz złożeniem oświadczenia o powierzeniu wykonywania pracy cudzoziemcowi (Dz.U. 2017 poz. 2350)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79512" y="1700808"/>
            <a:ext cx="856895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Pracodawca składa oświadczenie o powierzeniu wykonywania pracy cudzoziemcowi/wniosek o wydanie zezwolenia na prace sezonową osobiście we właściwym powiatowym urzędzie pracy</a:t>
            </a:r>
            <a:br>
              <a:rPr lang="pl-PL" dirty="0"/>
            </a:br>
            <a:br>
              <a:rPr lang="pl-PL" dirty="0"/>
            </a:br>
            <a:r>
              <a:rPr lang="pl-PL" dirty="0"/>
              <a:t>lub</a:t>
            </a:r>
            <a:br>
              <a:rPr lang="pl-PL" dirty="0"/>
            </a:br>
            <a:br>
              <a:rPr lang="pl-PL" dirty="0"/>
            </a:br>
            <a:r>
              <a:rPr lang="pl-PL" dirty="0"/>
              <a:t>za pośrednictwem portalu </a:t>
            </a:r>
            <a:r>
              <a:rPr lang="pl-PL" dirty="0">
                <a:hlinkClick r:id="rId2"/>
              </a:rPr>
              <a:t>www.praca.gov.pl</a:t>
            </a:r>
            <a:r>
              <a:rPr lang="pl-PL" dirty="0"/>
              <a:t> </a:t>
            </a:r>
            <a:br>
              <a:rPr lang="pl-PL" dirty="0"/>
            </a:br>
            <a:br>
              <a:rPr lang="pl-PL" sz="2000" dirty="0"/>
            </a:br>
            <a:endParaRPr lang="pl-PL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6092825"/>
            <a:ext cx="21701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072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099518"/>
            <a:ext cx="8229600" cy="39933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/>
              <a:t>OŚWIADCZENIE O POWIERZENIU WYKONYWANIA PRACY CUDZOZIEMCOWI </a:t>
            </a:r>
            <a:endParaRPr lang="pl-PL" dirty="0"/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az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6092825"/>
            <a:ext cx="21701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3568" y="1340768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600" b="1" dirty="0"/>
              <a:t>PROCEDURA</a:t>
            </a:r>
          </a:p>
          <a:p>
            <a:pPr algn="ctr"/>
            <a:endParaRPr lang="pl-PL" sz="3600" b="1" dirty="0"/>
          </a:p>
          <a:p>
            <a:pPr algn="ctr"/>
            <a:r>
              <a:rPr lang="pl-PL" sz="2400" dirty="0"/>
              <a:t>Procedura uproszczona pozwalająca obywatelowi </a:t>
            </a:r>
            <a:r>
              <a:rPr lang="pl-PL" sz="2400" b="1" dirty="0"/>
              <a:t>Republiki Armenii, Republiki Białoruś, Republiki Gruzji, Republiki Mołdawii, Federacji Rosyjskiej i Ukrainy</a:t>
            </a:r>
            <a:r>
              <a:rPr lang="pl-PL" sz="2400" dirty="0"/>
              <a:t> wykonywać pracę w Polsce przez 6 miesięcy</a:t>
            </a:r>
            <a:br>
              <a:rPr lang="pl-PL" sz="2400" dirty="0"/>
            </a:br>
            <a:r>
              <a:rPr lang="pl-PL" sz="2400" dirty="0"/>
              <a:t>w okresie 12 następujących po sobie miesięcy </a:t>
            </a:r>
            <a:br>
              <a:rPr lang="pl-PL" sz="2400" dirty="0"/>
            </a:br>
            <a:r>
              <a:rPr lang="pl-PL" sz="2400" b="1" dirty="0"/>
              <a:t>bez konieczności uzyskania zezwolenia na pracę. </a:t>
            </a:r>
            <a:endParaRPr lang="pl-PL" sz="2400" dirty="0"/>
          </a:p>
        </p:txBody>
      </p:sp>
      <p:pic>
        <p:nvPicPr>
          <p:cNvPr id="3" name="Obraz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6092825"/>
            <a:ext cx="2170113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az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592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920478"/>
            <a:ext cx="8229600" cy="5604866"/>
          </a:xfrm>
        </p:spPr>
        <p:txBody>
          <a:bodyPr>
            <a:normAutofit fontScale="90000"/>
          </a:bodyPr>
          <a:lstStyle/>
          <a:p>
            <a:pPr algn="just"/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r>
              <a:rPr lang="pl-PL" sz="4900" b="1" dirty="0"/>
              <a:t> </a:t>
            </a:r>
            <a:br>
              <a:rPr lang="pl-PL" sz="3200" dirty="0"/>
            </a:br>
            <a:br>
              <a:rPr lang="pl-PL" sz="3200" dirty="0"/>
            </a:br>
            <a: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  <a:t>Oświadczenia mogą być składane tylko w przypadku podklas PKD niewymienionych w rozporządzeniu Ministra Rodziny, </a:t>
            </a:r>
            <a:b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  <a:t>Pracy i Polityki Społecznej z dnia 07.09.2018 r. w sprawie podklas działalności według Polskiej Klasyfikacji Działalności (PKD), w których wydawane są zezwolenia na pracę </a:t>
            </a:r>
            <a:b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  <a:t>sezonową cudzoziemca. Oznacza to, że zarówno pracodawca musi prowadzić działalność danego rodzaju (nie-sezonową), </a:t>
            </a:r>
            <a:b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l-PL" sz="2700" dirty="0">
                <a:solidFill>
                  <a:prstClr val="black"/>
                </a:solidFill>
                <a:ea typeface="+mn-ea"/>
                <a:cs typeface="+mn-cs"/>
              </a:rPr>
              <a:t>jak i praca cudzoziemca musi być z nią ściśle związana.</a:t>
            </a:r>
            <a:br>
              <a:rPr lang="pl-PL" sz="20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l-PL" sz="20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l-PL" sz="17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br>
              <a:rPr lang="pl-PL" sz="3200" dirty="0"/>
            </a:br>
            <a:endParaRPr lang="pl-PL" dirty="0"/>
          </a:p>
        </p:txBody>
      </p:sp>
      <p:pic>
        <p:nvPicPr>
          <p:cNvPr id="3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922857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035496"/>
            <a:ext cx="8229600" cy="1035496"/>
          </a:xfrm>
        </p:spPr>
        <p:txBody>
          <a:bodyPr>
            <a:normAutofit/>
          </a:bodyPr>
          <a:lstStyle/>
          <a:p>
            <a:r>
              <a:rPr lang="pl-PL" dirty="0"/>
              <a:t>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908720"/>
            <a:ext cx="8445624" cy="546509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l-PL" sz="3100" dirty="0"/>
          </a:p>
          <a:p>
            <a:pPr marL="0" indent="0">
              <a:buNone/>
            </a:pPr>
            <a:r>
              <a:rPr lang="pl-PL" sz="3500" b="1" dirty="0"/>
              <a:t>Oświadczenie musi zawierać: </a:t>
            </a:r>
          </a:p>
          <a:p>
            <a:pPr marL="0" indent="0">
              <a:buNone/>
            </a:pPr>
            <a:endParaRPr lang="pl-PL" sz="3100" dirty="0"/>
          </a:p>
          <a:p>
            <a:pPr algn="just"/>
            <a:r>
              <a:rPr lang="pl-PL" sz="2800" dirty="0"/>
              <a:t>dane pracodawcy</a:t>
            </a:r>
          </a:p>
          <a:p>
            <a:pPr algn="just"/>
            <a:r>
              <a:rPr lang="pl-PL" sz="2800" dirty="0"/>
              <a:t>dane cudzoziemca, którego zamierza się zatrudnić</a:t>
            </a:r>
          </a:p>
          <a:p>
            <a:pPr algn="just"/>
            <a:r>
              <a:rPr lang="pl-PL" sz="2800" dirty="0"/>
              <a:t>datę rozpoczęcia i okres wykonywania pracy </a:t>
            </a:r>
          </a:p>
          <a:p>
            <a:pPr algn="just"/>
            <a:r>
              <a:rPr lang="pl-PL" sz="2800" dirty="0"/>
              <a:t>rodzaj umowy będącej podstawą wykonywania pracy</a:t>
            </a:r>
          </a:p>
          <a:p>
            <a:pPr algn="just"/>
            <a:r>
              <a:rPr lang="pl-PL" sz="2800" dirty="0"/>
              <a:t>wysokość wynagrodzenia brutto</a:t>
            </a:r>
          </a:p>
          <a:p>
            <a:pPr algn="just"/>
            <a:r>
              <a:rPr lang="pl-PL" sz="2800" dirty="0"/>
              <a:t>podklasę Polskiej Klasyfikacji Działalności Gospodarczej</a:t>
            </a:r>
          </a:p>
          <a:p>
            <a:pPr algn="just"/>
            <a:r>
              <a:rPr lang="pl-PL" sz="2800" dirty="0"/>
              <a:t>zawód </a:t>
            </a:r>
          </a:p>
          <a:p>
            <a:pPr algn="just"/>
            <a:r>
              <a:rPr lang="pl-PL" sz="2800" dirty="0"/>
              <a:t>miejsce wykonywania pracy</a:t>
            </a:r>
          </a:p>
          <a:p>
            <a:pPr marL="0" indent="0" algn="just">
              <a:buNone/>
            </a:pPr>
            <a:br>
              <a:rPr lang="pl-PL" sz="2400" dirty="0"/>
            </a:br>
            <a:endParaRPr lang="pl-PL" sz="2400" dirty="0"/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4" name="Obraz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524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ymbol zastępczy zawartości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899435"/>
            <a:ext cx="2264495" cy="8905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3637</Words>
  <Application>Microsoft Office PowerPoint</Application>
  <PresentationFormat>Pokaz na ekranie (4:3)</PresentationFormat>
  <Paragraphs>191</Paragraphs>
  <Slides>36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36</vt:i4>
      </vt:variant>
    </vt:vector>
  </HeadingPairs>
  <TitlesOfParts>
    <vt:vector size="42" baseType="lpstr">
      <vt:lpstr>Arial</vt:lpstr>
      <vt:lpstr>Calibri</vt:lpstr>
      <vt:lpstr>Cambria</vt:lpstr>
      <vt:lpstr>Times New Roman</vt:lpstr>
      <vt:lpstr>Wingdings</vt:lpstr>
      <vt:lpstr>Motyw pakietu Office</vt:lpstr>
      <vt:lpstr>  </vt:lpstr>
      <vt:lpstr>OBSZAR DZIAŁANIA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          Oświadczenia mogą być składane tylko w przypadku podklas PKD niewymienionych w rozporządzeniu Ministra Rodziny,  Pracy i Polityki Społecznej z dnia 07.09.2018 r. w sprawie podklas działalności według Polskiej Klasyfikacji Działalności (PKD), w których wydawane są zezwolenia na pracę  sezonową cudzoziemca. Oznacza to, że zarówno pracodawca musi prowadzić działalność danego rodzaju (nie-sezonową),  jak i praca cudzoziemca musi być z nią ściśle związana.             </vt:lpstr>
      <vt:lpstr> </vt:lpstr>
      <vt:lpstr>             </vt:lpstr>
      <vt:lpstr>PROCEDURA WPISYWANIA OŚWIADCZENIA  DO EWIDENCJI OŚWIADCZEŃ</vt:lpstr>
      <vt:lpstr>Prezentacja programu PowerPoint</vt:lpstr>
      <vt:lpstr>              Przed powierzeniem pracy należy sprawdzić, czy  cudzoziemiec posiada ważny dokument uprawniający do pobytu w Polsce.  Tytuły pobytowe uprawniające do podejmowania pracy na terytorium Polski:  1. wiza (z wyjątkiem wiz 01, 20) 2. zezwolenie na pobyt czasowy  3. wiza lub dokument pobytowy wydane przez inne państwo obszaru Schengen, 4. na podstawie umieszczonego w dokumencie podróży odcisku stempla, który potwierdza złożenie wniosku  o udzielenie zezwolenia na pobyt czasowy, 5. wjazd w ramach ruchu bezwizowego               </vt:lpstr>
      <vt:lpstr>OBOWIĄZKI PRACODAWCY</vt:lpstr>
      <vt:lpstr> Kontynuacja pracy cudzoziemca, który pracował  na podstawie oświadczenia </vt:lpstr>
      <vt:lpstr>Zliczanie okresów wykonywania pracy na podstawie oświadczenia  </vt:lpstr>
      <vt:lpstr>AGENCJE PRACY TYMCZASOWEJ</vt:lpstr>
      <vt:lpstr>SYTUACJE, W KTÓRYCH NIE JEST WYMAGANE UZYSKANIE NOWEGO OŚWIADCZENIA </vt:lpstr>
      <vt:lpstr>ZEZWOLENIE NA PRACĘ SEZONOWĄ</vt:lpstr>
      <vt:lpstr>PROCEDURA</vt:lpstr>
      <vt:lpstr> </vt:lpstr>
      <vt:lpstr>Prezentacja programu PowerPoint</vt:lpstr>
      <vt:lpstr>ŚCIEŻKA ZAGRANICZNA</vt:lpstr>
      <vt:lpstr>Prezentacja programu PowerPoint</vt:lpstr>
      <vt:lpstr>ŚCIEŻKA KRAJOWA</vt:lpstr>
      <vt:lpstr>Załączniki do wniosku</vt:lpstr>
      <vt:lpstr>Prezentacja programu PowerPoint</vt:lpstr>
      <vt:lpstr>Prezentacja programu PowerPoint</vt:lpstr>
      <vt:lpstr>Prezentacja programu PowerPoint</vt:lpstr>
      <vt:lpstr>Prezentacja programu PowerPoint</vt:lpstr>
      <vt:lpstr>OBOWIĄZKI PRACODAWCY</vt:lpstr>
      <vt:lpstr>Przedłużenie zezwolenia na pracę sezonową  </vt:lpstr>
      <vt:lpstr>Okres ważności zezwolenia na pracę sezonową  </vt:lpstr>
      <vt:lpstr>Ułatwienia dla obywateli Armenii, Białorusi, Gruzji, Mołdawii, Rosji i Ukrainy</vt:lpstr>
      <vt:lpstr>Sytuacje, w których nie jest wymagane uzyskanie nowego zezwolenia:  </vt:lpstr>
      <vt:lpstr> DANE KONTAKTOWE:  cudzoziemcy@pup.poznan.pl  61 8345 690 /61 8345 649 61 8345 714/ 61 8345 709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Sylwia</dc:creator>
  <cp:lastModifiedBy>Danuta Grykiel</cp:lastModifiedBy>
  <cp:revision>143</cp:revision>
  <cp:lastPrinted>2019-09-23T05:32:42Z</cp:lastPrinted>
  <dcterms:created xsi:type="dcterms:W3CDTF">2013-04-26T16:08:28Z</dcterms:created>
  <dcterms:modified xsi:type="dcterms:W3CDTF">2021-10-22T12:10:49Z</dcterms:modified>
</cp:coreProperties>
</file>