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324" r:id="rId5"/>
    <p:sldId id="320" r:id="rId6"/>
    <p:sldId id="267" r:id="rId7"/>
    <p:sldId id="266" r:id="rId8"/>
    <p:sldId id="270" r:id="rId9"/>
    <p:sldId id="322" r:id="rId10"/>
    <p:sldId id="343" r:id="rId11"/>
    <p:sldId id="325" r:id="rId12"/>
    <p:sldId id="269" r:id="rId13"/>
    <p:sldId id="326" r:id="rId14"/>
    <p:sldId id="327" r:id="rId15"/>
    <p:sldId id="328" r:id="rId16"/>
    <p:sldId id="339" r:id="rId17"/>
    <p:sldId id="341" r:id="rId18"/>
    <p:sldId id="264" r:id="rId19"/>
    <p:sldId id="340" r:id="rId20"/>
    <p:sldId id="329" r:id="rId21"/>
    <p:sldId id="318" r:id="rId22"/>
    <p:sldId id="342" r:id="rId23"/>
    <p:sldId id="332" r:id="rId24"/>
    <p:sldId id="331" r:id="rId25"/>
    <p:sldId id="333" r:id="rId26"/>
    <p:sldId id="334" r:id="rId27"/>
    <p:sldId id="335" r:id="rId28"/>
    <p:sldId id="336" r:id="rId29"/>
    <p:sldId id="337" r:id="rId30"/>
    <p:sldId id="338" r:id="rId31"/>
    <p:sldId id="317" r:id="rId32"/>
    <p:sldId id="319" r:id="rId33"/>
  </p:sldIdLst>
  <p:sldSz cx="12193588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A5"/>
    <a:srgbClr val="006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91298-13A0-41D9-8F21-A19C05476DB9}" type="doc">
      <dgm:prSet loTypeId="urn:microsoft.com/office/officeart/2005/8/layout/hierarchy5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EEBEA98-368D-412C-8EE0-6CE9DC3CDC7D}">
      <dgm:prSet phldrT="[Tekst]" custT="1"/>
      <dgm:spPr>
        <a:solidFill>
          <a:srgbClr val="00A6AA"/>
        </a:solidFill>
      </dgm:spPr>
      <dgm:t>
        <a:bodyPr/>
        <a:lstStyle/>
        <a:p>
          <a:r>
            <a:rPr lang="pl-PL" sz="2400" dirty="0">
              <a:latin typeface="+mj-lt"/>
            </a:rPr>
            <a:t>Złożenie wniosku</a:t>
          </a:r>
        </a:p>
      </dgm:t>
    </dgm:pt>
    <dgm:pt modelId="{83CCB026-C6B2-47AC-946B-B47E03BE87F0}" type="parTrans" cxnId="{57D52929-699C-469F-8439-31E171FB4072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0BA9D27-99F0-4A5E-80D1-BBAF4F19C688}" type="sibTrans" cxnId="{57D52929-699C-469F-8439-31E171FB4072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8E3C14B-11B3-4651-970D-CECCAFBCD8E7}">
      <dgm:prSet phldrT="[Tekst]" custT="1"/>
      <dgm:spPr>
        <a:solidFill>
          <a:srgbClr val="0083A5"/>
        </a:solidFill>
      </dgm:spPr>
      <dgm:t>
        <a:bodyPr/>
        <a:lstStyle/>
        <a:p>
          <a:r>
            <a:rPr lang="pl-PL" sz="2400" dirty="0">
              <a:latin typeface="+mj-lt"/>
            </a:rPr>
            <a:t>Gdzie?</a:t>
          </a:r>
        </a:p>
      </dgm:t>
    </dgm:pt>
    <dgm:pt modelId="{A7F42FB6-8CE3-4E8D-B305-52BEFB1A7E7A}" type="parTrans" cxnId="{D5E268DC-828F-480D-9DF5-CB4CD58E1A03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1BBB2B8-90F6-4EE2-A230-28D9DBD93AF8}" type="sibTrans" cxnId="{D5E268DC-828F-480D-9DF5-CB4CD58E1A03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D01F1A1D-D2F8-46E3-B31E-9CA79DE8386E}">
      <dgm:prSet phldrT="[Tekst]"/>
      <dgm:spPr>
        <a:solidFill>
          <a:srgbClr val="00638E"/>
        </a:solidFill>
      </dgm:spPr>
      <dgm:t>
        <a:bodyPr/>
        <a:lstStyle/>
        <a:p>
          <a:r>
            <a:rPr lang="pl-PL" dirty="0">
              <a:latin typeface="+mj-lt"/>
            </a:rPr>
            <a:t>Poznań i delegatury w Kaliszu, Koninie, Lesznie i Pile</a:t>
          </a:r>
        </a:p>
      </dgm:t>
    </dgm:pt>
    <dgm:pt modelId="{AF1E3269-13E7-43BF-8838-02CAC8BA62A5}" type="parTrans" cxnId="{060EB18C-58AA-43E0-B93F-DA9A4514F4A7}">
      <dgm:prSet/>
      <dgm:spPr>
        <a:ln w="19050"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A5EADACC-ED8C-4F2C-966B-F56D3718DE0E}" type="sibTrans" cxnId="{060EB18C-58AA-43E0-B93F-DA9A4514F4A7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C894C86D-EF15-4143-A6C2-305B77E6A1CA}">
      <dgm:prSet phldrT="[Tekst]" custT="1"/>
      <dgm:spPr>
        <a:solidFill>
          <a:srgbClr val="0083A5"/>
        </a:solidFill>
      </dgm:spPr>
      <dgm:t>
        <a:bodyPr/>
        <a:lstStyle/>
        <a:p>
          <a:r>
            <a:rPr lang="pl-PL" sz="2400" dirty="0">
              <a:latin typeface="+mj-lt"/>
            </a:rPr>
            <a:t>Jak?</a:t>
          </a:r>
        </a:p>
      </dgm:t>
    </dgm:pt>
    <dgm:pt modelId="{8F2472D7-2D83-410C-9CF7-BF86879A15E8}" type="parTrans" cxnId="{848BA901-6FEA-4B19-8D2B-35087A76E2EA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9D82471-063D-4DC6-BD33-B2D53517F71A}" type="sibTrans" cxnId="{848BA901-6FEA-4B19-8D2B-35087A76E2EA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368EC58E-D881-49A3-A1BE-67FCD9A90566}">
      <dgm:prSet phldrT="[Tekst]"/>
      <dgm:spPr>
        <a:solidFill>
          <a:srgbClr val="00638E"/>
        </a:solidFill>
      </dgm:spPr>
      <dgm:t>
        <a:bodyPr/>
        <a:lstStyle/>
        <a:p>
          <a:r>
            <a:rPr lang="pl-PL" dirty="0">
              <a:latin typeface="+mj-lt"/>
            </a:rPr>
            <a:t>Osobiście</a:t>
          </a:r>
        </a:p>
      </dgm:t>
    </dgm:pt>
    <dgm:pt modelId="{1C8125A6-1F8B-4C08-B15F-85BBE818D029}" type="parTrans" cxnId="{8BD83979-5D91-4DD4-9AE5-BE01189A9DDC}">
      <dgm:prSet/>
      <dgm:spPr>
        <a:ln w="15875"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1C3B37F5-FC3F-4373-9E8D-2F97BC643D12}" type="sibTrans" cxnId="{8BD83979-5D91-4DD4-9AE5-BE01189A9DD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C8328C8E-1674-4824-9653-1DC1C74486CF}">
      <dgm:prSet phldrT="[Tekst]"/>
      <dgm:spPr>
        <a:solidFill>
          <a:srgbClr val="00638E"/>
        </a:solidFill>
      </dgm:spPr>
      <dgm:t>
        <a:bodyPr/>
        <a:lstStyle/>
        <a:p>
          <a:r>
            <a:rPr lang="pl-PL" dirty="0">
              <a:latin typeface="+mj-lt"/>
            </a:rPr>
            <a:t>Pocztą z późniejszym osobistym stawiennictwem uzupełnieniem odcisków</a:t>
          </a:r>
        </a:p>
      </dgm:t>
    </dgm:pt>
    <dgm:pt modelId="{0980501D-7E97-4FE4-BD8B-37DD5C740C72}" type="parTrans" cxnId="{794F64E0-BC55-4B0C-85C9-D77EE72F2022}">
      <dgm:prSet/>
      <dgm:spPr>
        <a:ln w="15875"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1EBEF085-9547-4D75-AC79-06F73011A062}" type="sibTrans" cxnId="{794F64E0-BC55-4B0C-85C9-D77EE72F2022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4463B702-5434-411F-AA79-EBF91D14A184}">
      <dgm:prSet phldrT="[Tekst]" custT="1"/>
      <dgm:spPr>
        <a:solidFill>
          <a:srgbClr val="0083A5"/>
        </a:solidFill>
      </dgm:spPr>
      <dgm:t>
        <a:bodyPr/>
        <a:lstStyle/>
        <a:p>
          <a:r>
            <a:rPr lang="pl-PL" sz="2400" dirty="0">
              <a:latin typeface="+mj-lt"/>
            </a:rPr>
            <a:t>Kiedy?</a:t>
          </a:r>
        </a:p>
      </dgm:t>
    </dgm:pt>
    <dgm:pt modelId="{8BC05D15-E966-4E96-8F88-E03FBD5F772D}" type="parTrans" cxnId="{A5161E25-C93A-4E38-8754-9ADE8A3DDB1A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E65BF059-BF26-47DD-9102-8A1633E34541}" type="sibTrans" cxnId="{A5161E25-C93A-4E38-8754-9ADE8A3DDB1A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48B5FB13-E580-42D1-A6FB-16B7B609AD85}">
      <dgm:prSet phldrT="[Tekst]"/>
      <dgm:spPr>
        <a:solidFill>
          <a:srgbClr val="00638E"/>
        </a:solidFill>
      </dgm:spPr>
      <dgm:t>
        <a:bodyPr/>
        <a:lstStyle/>
        <a:p>
          <a:r>
            <a:rPr lang="pl-PL" dirty="0">
              <a:latin typeface="+mj-lt"/>
            </a:rPr>
            <a:t>Najpóźniej w ostatnim dniu legalnego pobytu</a:t>
          </a:r>
        </a:p>
      </dgm:t>
    </dgm:pt>
    <dgm:pt modelId="{052B1893-C6D4-4CD7-B766-8F5DFFC09FCD}" type="parTrans" cxnId="{E4EC1019-207B-4549-91A2-950150E69ABC}">
      <dgm:prSet/>
      <dgm:spPr>
        <a:ln w="15875"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A3C66F25-C64D-4C44-AB16-554A314FC1A0}" type="sibTrans" cxnId="{E4EC1019-207B-4549-91A2-950150E69AB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291E4D7-E32D-47E4-AC6A-77A8761A3B31}">
      <dgm:prSet phldrT="[Tekst]"/>
      <dgm:spPr>
        <a:solidFill>
          <a:srgbClr val="00638E"/>
        </a:solidFill>
      </dgm:spPr>
      <dgm:t>
        <a:bodyPr/>
        <a:lstStyle/>
        <a:p>
          <a:r>
            <a:rPr lang="pl-PL" dirty="0">
              <a:latin typeface="+mj-lt"/>
            </a:rPr>
            <a:t>Tylko po wcześniejszej rejestracji internetowej</a:t>
          </a:r>
        </a:p>
      </dgm:t>
    </dgm:pt>
    <dgm:pt modelId="{35D85C7E-D781-43C9-80CF-86AC4BE076E6}" type="parTrans" cxnId="{D078BBE0-AF12-49C7-9C35-AB629916B6E5}">
      <dgm:prSet/>
      <dgm:spPr>
        <a:ln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70F4639E-A3C2-401F-9C8F-AFF2DD8151D8}" type="sibTrans" cxnId="{D078BBE0-AF12-49C7-9C35-AB629916B6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43555E2-F5BC-4324-BA07-A1F7F80A847C}">
      <dgm:prSet phldrT="[Tekst]"/>
      <dgm:spPr>
        <a:solidFill>
          <a:srgbClr val="00638E"/>
        </a:solidFill>
      </dgm:spPr>
      <dgm:t>
        <a:bodyPr/>
        <a:lstStyle/>
        <a:p>
          <a:r>
            <a:rPr lang="pl-PL" dirty="0">
              <a:latin typeface="+mj-lt"/>
            </a:rPr>
            <a:t>Odciski  po wcześniejszej rejestracji wizyty  (po otrzymaniu wezwania)</a:t>
          </a:r>
        </a:p>
      </dgm:t>
    </dgm:pt>
    <dgm:pt modelId="{D004374E-7646-41C5-9954-2BB22678B5CE}" type="parTrans" cxnId="{9D6B8273-96EA-466A-BEFC-ACE70FF87B1F}">
      <dgm:prSet/>
      <dgm:spPr>
        <a:ln>
          <a:solidFill>
            <a:srgbClr val="00638E"/>
          </a:solidFill>
        </a:ln>
      </dgm:spPr>
      <dgm:t>
        <a:bodyPr/>
        <a:lstStyle/>
        <a:p>
          <a:endParaRPr lang="pl-PL">
            <a:latin typeface="+mj-lt"/>
          </a:endParaRPr>
        </a:p>
      </dgm:t>
    </dgm:pt>
    <dgm:pt modelId="{BC7B0C7E-FEC5-4F46-AA8B-A7D578CAD89D}" type="sibTrans" cxnId="{9D6B8273-96EA-466A-BEFC-ACE70FF87B1F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8A0A1317-F75B-46B3-AEF1-B6E23050773D}" type="pres">
      <dgm:prSet presAssocID="{5B491298-13A0-41D9-8F21-A19C05476D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0C1520-2A14-4141-9033-DE946192C932}" type="pres">
      <dgm:prSet presAssocID="{5B491298-13A0-41D9-8F21-A19C05476DB9}" presName="hierFlow" presStyleCnt="0"/>
      <dgm:spPr/>
    </dgm:pt>
    <dgm:pt modelId="{99D39FF8-547E-4C02-B6CF-378918224651}" type="pres">
      <dgm:prSet presAssocID="{5B491298-13A0-41D9-8F21-A19C05476D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401F649-CD96-4EFA-8BE8-6B7F82EBDA2B}" type="pres">
      <dgm:prSet presAssocID="{3EEBEA98-368D-412C-8EE0-6CE9DC3CDC7D}" presName="Name17" presStyleCnt="0"/>
      <dgm:spPr/>
    </dgm:pt>
    <dgm:pt modelId="{C8EC93D4-9F0D-4FC2-94BE-F2034BB71DF9}" type="pres">
      <dgm:prSet presAssocID="{3EEBEA98-368D-412C-8EE0-6CE9DC3CDC7D}" presName="level1Shape" presStyleLbl="node0" presStyleIdx="0" presStyleCnt="1">
        <dgm:presLayoutVars>
          <dgm:chPref val="3"/>
        </dgm:presLayoutVars>
      </dgm:prSet>
      <dgm:spPr/>
    </dgm:pt>
    <dgm:pt modelId="{A8BE38F5-C694-4F04-BB5F-4D79259F8A14}" type="pres">
      <dgm:prSet presAssocID="{3EEBEA98-368D-412C-8EE0-6CE9DC3CDC7D}" presName="hierChild2" presStyleCnt="0"/>
      <dgm:spPr/>
    </dgm:pt>
    <dgm:pt modelId="{1A65E324-942B-4E01-BF1F-3AD13C81DB28}" type="pres">
      <dgm:prSet presAssocID="{A7F42FB6-8CE3-4E8D-B305-52BEFB1A7E7A}" presName="Name25" presStyleLbl="parChTrans1D2" presStyleIdx="0" presStyleCnt="3"/>
      <dgm:spPr/>
    </dgm:pt>
    <dgm:pt modelId="{F0C6C2D4-9326-44F2-9765-352301D4B73D}" type="pres">
      <dgm:prSet presAssocID="{A7F42FB6-8CE3-4E8D-B305-52BEFB1A7E7A}" presName="connTx" presStyleLbl="parChTrans1D2" presStyleIdx="0" presStyleCnt="3"/>
      <dgm:spPr/>
    </dgm:pt>
    <dgm:pt modelId="{7C1E39EF-C2ED-417D-8B75-FFE6BAD395EF}" type="pres">
      <dgm:prSet presAssocID="{F8E3C14B-11B3-4651-970D-CECCAFBCD8E7}" presName="Name30" presStyleCnt="0"/>
      <dgm:spPr/>
    </dgm:pt>
    <dgm:pt modelId="{4DB26918-EFD3-4880-8B9F-0377C8D76B79}" type="pres">
      <dgm:prSet presAssocID="{F8E3C14B-11B3-4651-970D-CECCAFBCD8E7}" presName="level2Shape" presStyleLbl="node2" presStyleIdx="0" presStyleCnt="3"/>
      <dgm:spPr/>
    </dgm:pt>
    <dgm:pt modelId="{37B7885D-5791-4333-B1F4-95407C1BE4FA}" type="pres">
      <dgm:prSet presAssocID="{F8E3C14B-11B3-4651-970D-CECCAFBCD8E7}" presName="hierChild3" presStyleCnt="0"/>
      <dgm:spPr/>
    </dgm:pt>
    <dgm:pt modelId="{5C6B95F2-4523-4295-AEEB-89D89769DB70}" type="pres">
      <dgm:prSet presAssocID="{AF1E3269-13E7-43BF-8838-02CAC8BA62A5}" presName="Name25" presStyleLbl="parChTrans1D3" presStyleIdx="0" presStyleCnt="4"/>
      <dgm:spPr/>
    </dgm:pt>
    <dgm:pt modelId="{5F367117-E377-4109-9550-27DE06CE87EF}" type="pres">
      <dgm:prSet presAssocID="{AF1E3269-13E7-43BF-8838-02CAC8BA62A5}" presName="connTx" presStyleLbl="parChTrans1D3" presStyleIdx="0" presStyleCnt="4"/>
      <dgm:spPr/>
    </dgm:pt>
    <dgm:pt modelId="{8989CBFE-8916-481A-9584-8E90B307A9BF}" type="pres">
      <dgm:prSet presAssocID="{D01F1A1D-D2F8-46E3-B31E-9CA79DE8386E}" presName="Name30" presStyleCnt="0"/>
      <dgm:spPr/>
    </dgm:pt>
    <dgm:pt modelId="{38C4D2DE-4F0C-41BB-AD3E-BFF63BB091CF}" type="pres">
      <dgm:prSet presAssocID="{D01F1A1D-D2F8-46E3-B31E-9CA79DE8386E}" presName="level2Shape" presStyleLbl="node3" presStyleIdx="0" presStyleCnt="4"/>
      <dgm:spPr/>
    </dgm:pt>
    <dgm:pt modelId="{B1F2766E-C95D-44A1-B2AD-60E702A5BB98}" type="pres">
      <dgm:prSet presAssocID="{D01F1A1D-D2F8-46E3-B31E-9CA79DE8386E}" presName="hierChild3" presStyleCnt="0"/>
      <dgm:spPr/>
    </dgm:pt>
    <dgm:pt modelId="{2047D734-5719-4F28-90A8-F9D20BC886FD}" type="pres">
      <dgm:prSet presAssocID="{8F2472D7-2D83-410C-9CF7-BF86879A15E8}" presName="Name25" presStyleLbl="parChTrans1D2" presStyleIdx="1" presStyleCnt="3"/>
      <dgm:spPr/>
    </dgm:pt>
    <dgm:pt modelId="{1CA97F43-DE9E-420F-BD8C-AD100B9A14C9}" type="pres">
      <dgm:prSet presAssocID="{8F2472D7-2D83-410C-9CF7-BF86879A15E8}" presName="connTx" presStyleLbl="parChTrans1D2" presStyleIdx="1" presStyleCnt="3"/>
      <dgm:spPr/>
    </dgm:pt>
    <dgm:pt modelId="{D00C47FE-727F-4AB1-9EC3-F94F3C2353CF}" type="pres">
      <dgm:prSet presAssocID="{C894C86D-EF15-4143-A6C2-305B77E6A1CA}" presName="Name30" presStyleCnt="0"/>
      <dgm:spPr/>
    </dgm:pt>
    <dgm:pt modelId="{F0C853F3-14BE-4DCF-B090-571663117105}" type="pres">
      <dgm:prSet presAssocID="{C894C86D-EF15-4143-A6C2-305B77E6A1CA}" presName="level2Shape" presStyleLbl="node2" presStyleIdx="1" presStyleCnt="3"/>
      <dgm:spPr/>
    </dgm:pt>
    <dgm:pt modelId="{23E50E8A-DAC6-4B85-9AF1-D75EDA024F92}" type="pres">
      <dgm:prSet presAssocID="{C894C86D-EF15-4143-A6C2-305B77E6A1CA}" presName="hierChild3" presStyleCnt="0"/>
      <dgm:spPr/>
    </dgm:pt>
    <dgm:pt modelId="{C23B02D2-6F67-4D59-811C-35EF67E009DC}" type="pres">
      <dgm:prSet presAssocID="{1C8125A6-1F8B-4C08-B15F-85BBE818D029}" presName="Name25" presStyleLbl="parChTrans1D3" presStyleIdx="1" presStyleCnt="4"/>
      <dgm:spPr/>
    </dgm:pt>
    <dgm:pt modelId="{28525AD9-8ED5-48EC-8E98-484697C7A784}" type="pres">
      <dgm:prSet presAssocID="{1C8125A6-1F8B-4C08-B15F-85BBE818D029}" presName="connTx" presStyleLbl="parChTrans1D3" presStyleIdx="1" presStyleCnt="4"/>
      <dgm:spPr/>
    </dgm:pt>
    <dgm:pt modelId="{B10CB29D-0321-4A7E-9046-EA0BF28B30E7}" type="pres">
      <dgm:prSet presAssocID="{368EC58E-D881-49A3-A1BE-67FCD9A90566}" presName="Name30" presStyleCnt="0"/>
      <dgm:spPr/>
    </dgm:pt>
    <dgm:pt modelId="{04F512E5-C968-4ECB-8F35-859A3CA0C377}" type="pres">
      <dgm:prSet presAssocID="{368EC58E-D881-49A3-A1BE-67FCD9A90566}" presName="level2Shape" presStyleLbl="node3" presStyleIdx="1" presStyleCnt="4"/>
      <dgm:spPr/>
    </dgm:pt>
    <dgm:pt modelId="{123178B6-D8E1-4185-AF52-7C53B783BCF0}" type="pres">
      <dgm:prSet presAssocID="{368EC58E-D881-49A3-A1BE-67FCD9A90566}" presName="hierChild3" presStyleCnt="0"/>
      <dgm:spPr/>
    </dgm:pt>
    <dgm:pt modelId="{AC4722C7-BC81-4DC6-AC88-5AB038CC465D}" type="pres">
      <dgm:prSet presAssocID="{35D85C7E-D781-43C9-80CF-86AC4BE076E6}" presName="Name25" presStyleLbl="parChTrans1D4" presStyleIdx="0" presStyleCnt="2"/>
      <dgm:spPr/>
    </dgm:pt>
    <dgm:pt modelId="{563131DD-C558-4004-90FF-E434E8CD1E1D}" type="pres">
      <dgm:prSet presAssocID="{35D85C7E-D781-43C9-80CF-86AC4BE076E6}" presName="connTx" presStyleLbl="parChTrans1D4" presStyleIdx="0" presStyleCnt="2"/>
      <dgm:spPr/>
    </dgm:pt>
    <dgm:pt modelId="{96E3CEDA-D95D-4FEC-A7E2-55CCA9F6D3F8}" type="pres">
      <dgm:prSet presAssocID="{2291E4D7-E32D-47E4-AC6A-77A8761A3B31}" presName="Name30" presStyleCnt="0"/>
      <dgm:spPr/>
    </dgm:pt>
    <dgm:pt modelId="{703D6FA2-C72D-44BE-AFB0-6970BC2B571E}" type="pres">
      <dgm:prSet presAssocID="{2291E4D7-E32D-47E4-AC6A-77A8761A3B31}" presName="level2Shape" presStyleLbl="node4" presStyleIdx="0" presStyleCnt="2"/>
      <dgm:spPr/>
    </dgm:pt>
    <dgm:pt modelId="{792D2C2A-B6C5-437A-A05F-D0D18203F2C9}" type="pres">
      <dgm:prSet presAssocID="{2291E4D7-E32D-47E4-AC6A-77A8761A3B31}" presName="hierChild3" presStyleCnt="0"/>
      <dgm:spPr/>
    </dgm:pt>
    <dgm:pt modelId="{C6F239AF-2842-436E-A32C-9A347D2C96F8}" type="pres">
      <dgm:prSet presAssocID="{0980501D-7E97-4FE4-BD8B-37DD5C740C72}" presName="Name25" presStyleLbl="parChTrans1D3" presStyleIdx="2" presStyleCnt="4"/>
      <dgm:spPr/>
    </dgm:pt>
    <dgm:pt modelId="{DA35BC6E-5292-45B1-86E4-5C10D0FCC1CB}" type="pres">
      <dgm:prSet presAssocID="{0980501D-7E97-4FE4-BD8B-37DD5C740C72}" presName="connTx" presStyleLbl="parChTrans1D3" presStyleIdx="2" presStyleCnt="4"/>
      <dgm:spPr/>
    </dgm:pt>
    <dgm:pt modelId="{3A6F2CC7-0FBE-428A-90B1-4876AD08FE63}" type="pres">
      <dgm:prSet presAssocID="{C8328C8E-1674-4824-9653-1DC1C74486CF}" presName="Name30" presStyleCnt="0"/>
      <dgm:spPr/>
    </dgm:pt>
    <dgm:pt modelId="{279EA419-0ECB-4D80-B78A-9B46A21704D4}" type="pres">
      <dgm:prSet presAssocID="{C8328C8E-1674-4824-9653-1DC1C74486CF}" presName="level2Shape" presStyleLbl="node3" presStyleIdx="2" presStyleCnt="4"/>
      <dgm:spPr/>
    </dgm:pt>
    <dgm:pt modelId="{41B5903E-7894-4A79-B4FC-A8ED46B4CB00}" type="pres">
      <dgm:prSet presAssocID="{C8328C8E-1674-4824-9653-1DC1C74486CF}" presName="hierChild3" presStyleCnt="0"/>
      <dgm:spPr/>
    </dgm:pt>
    <dgm:pt modelId="{9558C01E-32D2-4FA3-B8DB-17F03557B540}" type="pres">
      <dgm:prSet presAssocID="{D004374E-7646-41C5-9954-2BB22678B5CE}" presName="Name25" presStyleLbl="parChTrans1D4" presStyleIdx="1" presStyleCnt="2"/>
      <dgm:spPr/>
    </dgm:pt>
    <dgm:pt modelId="{9FEFF85E-FA73-4B85-977E-C7216DE36D7C}" type="pres">
      <dgm:prSet presAssocID="{D004374E-7646-41C5-9954-2BB22678B5CE}" presName="connTx" presStyleLbl="parChTrans1D4" presStyleIdx="1" presStyleCnt="2"/>
      <dgm:spPr/>
    </dgm:pt>
    <dgm:pt modelId="{622CCCFB-2729-48EB-8336-6043F99A6F18}" type="pres">
      <dgm:prSet presAssocID="{A43555E2-F5BC-4324-BA07-A1F7F80A847C}" presName="Name30" presStyleCnt="0"/>
      <dgm:spPr/>
    </dgm:pt>
    <dgm:pt modelId="{16357FB6-423B-4DF6-87EA-B417C10D49EF}" type="pres">
      <dgm:prSet presAssocID="{A43555E2-F5BC-4324-BA07-A1F7F80A847C}" presName="level2Shape" presStyleLbl="node4" presStyleIdx="1" presStyleCnt="2"/>
      <dgm:spPr/>
    </dgm:pt>
    <dgm:pt modelId="{A1D3A753-C24F-4C92-B86B-13BAB31997CC}" type="pres">
      <dgm:prSet presAssocID="{A43555E2-F5BC-4324-BA07-A1F7F80A847C}" presName="hierChild3" presStyleCnt="0"/>
      <dgm:spPr/>
    </dgm:pt>
    <dgm:pt modelId="{0762F2FF-3755-49E2-8035-BF51FEF8D488}" type="pres">
      <dgm:prSet presAssocID="{8BC05D15-E966-4E96-8F88-E03FBD5F772D}" presName="Name25" presStyleLbl="parChTrans1D2" presStyleIdx="2" presStyleCnt="3"/>
      <dgm:spPr/>
    </dgm:pt>
    <dgm:pt modelId="{DBB2F7BA-90B0-496B-98AC-2011A4B055E9}" type="pres">
      <dgm:prSet presAssocID="{8BC05D15-E966-4E96-8F88-E03FBD5F772D}" presName="connTx" presStyleLbl="parChTrans1D2" presStyleIdx="2" presStyleCnt="3"/>
      <dgm:spPr/>
    </dgm:pt>
    <dgm:pt modelId="{2A7F5C2D-0B29-4F13-AEAB-724F9F27E07F}" type="pres">
      <dgm:prSet presAssocID="{4463B702-5434-411F-AA79-EBF91D14A184}" presName="Name30" presStyleCnt="0"/>
      <dgm:spPr/>
    </dgm:pt>
    <dgm:pt modelId="{E8572EB9-3448-4A29-B34B-5D1A8D1CE11B}" type="pres">
      <dgm:prSet presAssocID="{4463B702-5434-411F-AA79-EBF91D14A184}" presName="level2Shape" presStyleLbl="node2" presStyleIdx="2" presStyleCnt="3"/>
      <dgm:spPr/>
    </dgm:pt>
    <dgm:pt modelId="{E0EACC12-77E0-49D6-9DE3-E53B53D76399}" type="pres">
      <dgm:prSet presAssocID="{4463B702-5434-411F-AA79-EBF91D14A184}" presName="hierChild3" presStyleCnt="0"/>
      <dgm:spPr/>
    </dgm:pt>
    <dgm:pt modelId="{7E3E61B1-F2D8-4860-A48E-7521B559AFC7}" type="pres">
      <dgm:prSet presAssocID="{052B1893-C6D4-4CD7-B766-8F5DFFC09FCD}" presName="Name25" presStyleLbl="parChTrans1D3" presStyleIdx="3" presStyleCnt="4"/>
      <dgm:spPr/>
    </dgm:pt>
    <dgm:pt modelId="{CD21FFA9-6E4D-42A2-936C-A8E8C3B96CFD}" type="pres">
      <dgm:prSet presAssocID="{052B1893-C6D4-4CD7-B766-8F5DFFC09FCD}" presName="connTx" presStyleLbl="parChTrans1D3" presStyleIdx="3" presStyleCnt="4"/>
      <dgm:spPr/>
    </dgm:pt>
    <dgm:pt modelId="{98D9C7A7-5A6A-40AF-A4A8-888C10CC922A}" type="pres">
      <dgm:prSet presAssocID="{48B5FB13-E580-42D1-A6FB-16B7B609AD85}" presName="Name30" presStyleCnt="0"/>
      <dgm:spPr/>
    </dgm:pt>
    <dgm:pt modelId="{A395F7D0-E273-492C-8C34-FCEB22246C45}" type="pres">
      <dgm:prSet presAssocID="{48B5FB13-E580-42D1-A6FB-16B7B609AD85}" presName="level2Shape" presStyleLbl="node3" presStyleIdx="3" presStyleCnt="4"/>
      <dgm:spPr/>
    </dgm:pt>
    <dgm:pt modelId="{3BC551CD-CBEF-4BBD-96E7-71AE85169AC6}" type="pres">
      <dgm:prSet presAssocID="{48B5FB13-E580-42D1-A6FB-16B7B609AD85}" presName="hierChild3" presStyleCnt="0"/>
      <dgm:spPr/>
    </dgm:pt>
    <dgm:pt modelId="{E9448FD3-7863-4712-981E-5A37963B6B2D}" type="pres">
      <dgm:prSet presAssocID="{5B491298-13A0-41D9-8F21-A19C05476DB9}" presName="bgShapesFlow" presStyleCnt="0"/>
      <dgm:spPr/>
    </dgm:pt>
  </dgm:ptLst>
  <dgm:cxnLst>
    <dgm:cxn modelId="{848BA901-6FEA-4B19-8D2B-35087A76E2EA}" srcId="{3EEBEA98-368D-412C-8EE0-6CE9DC3CDC7D}" destId="{C894C86D-EF15-4143-A6C2-305B77E6A1CA}" srcOrd="1" destOrd="0" parTransId="{8F2472D7-2D83-410C-9CF7-BF86879A15E8}" sibTransId="{59D82471-063D-4DC6-BD33-B2D53517F71A}"/>
    <dgm:cxn modelId="{26B2410B-0C11-4DD9-A92F-CBF54060898F}" type="presOf" srcId="{48B5FB13-E580-42D1-A6FB-16B7B609AD85}" destId="{A395F7D0-E273-492C-8C34-FCEB22246C45}" srcOrd="0" destOrd="0" presId="urn:microsoft.com/office/officeart/2005/8/layout/hierarchy5"/>
    <dgm:cxn modelId="{9342B516-83DC-486C-B7DA-8BFFBE8219C2}" type="presOf" srcId="{5B491298-13A0-41D9-8F21-A19C05476DB9}" destId="{8A0A1317-F75B-46B3-AEF1-B6E23050773D}" srcOrd="0" destOrd="0" presId="urn:microsoft.com/office/officeart/2005/8/layout/hierarchy5"/>
    <dgm:cxn modelId="{E4EC1019-207B-4549-91A2-950150E69ABC}" srcId="{4463B702-5434-411F-AA79-EBF91D14A184}" destId="{48B5FB13-E580-42D1-A6FB-16B7B609AD85}" srcOrd="0" destOrd="0" parTransId="{052B1893-C6D4-4CD7-B766-8F5DFFC09FCD}" sibTransId="{A3C66F25-C64D-4C44-AB16-554A314FC1A0}"/>
    <dgm:cxn modelId="{C430801C-BDFD-495A-8530-DABFABAF6B6D}" type="presOf" srcId="{AF1E3269-13E7-43BF-8838-02CAC8BA62A5}" destId="{5C6B95F2-4523-4295-AEEB-89D89769DB70}" srcOrd="0" destOrd="0" presId="urn:microsoft.com/office/officeart/2005/8/layout/hierarchy5"/>
    <dgm:cxn modelId="{FA10D724-D65E-4CFE-A751-9858AC72AA57}" type="presOf" srcId="{A7F42FB6-8CE3-4E8D-B305-52BEFB1A7E7A}" destId="{1A65E324-942B-4E01-BF1F-3AD13C81DB28}" srcOrd="0" destOrd="0" presId="urn:microsoft.com/office/officeart/2005/8/layout/hierarchy5"/>
    <dgm:cxn modelId="{A5161E25-C93A-4E38-8754-9ADE8A3DDB1A}" srcId="{3EEBEA98-368D-412C-8EE0-6CE9DC3CDC7D}" destId="{4463B702-5434-411F-AA79-EBF91D14A184}" srcOrd="2" destOrd="0" parTransId="{8BC05D15-E966-4E96-8F88-E03FBD5F772D}" sibTransId="{E65BF059-BF26-47DD-9102-8A1633E34541}"/>
    <dgm:cxn modelId="{812FC628-1FF2-47D7-A8FA-C9D3DFF993BB}" type="presOf" srcId="{4463B702-5434-411F-AA79-EBF91D14A184}" destId="{E8572EB9-3448-4A29-B34B-5D1A8D1CE11B}" srcOrd="0" destOrd="0" presId="urn:microsoft.com/office/officeart/2005/8/layout/hierarchy5"/>
    <dgm:cxn modelId="{57D52929-699C-469F-8439-31E171FB4072}" srcId="{5B491298-13A0-41D9-8F21-A19C05476DB9}" destId="{3EEBEA98-368D-412C-8EE0-6CE9DC3CDC7D}" srcOrd="0" destOrd="0" parTransId="{83CCB026-C6B2-47AC-946B-B47E03BE87F0}" sibTransId="{50BA9D27-99F0-4A5E-80D1-BBAF4F19C688}"/>
    <dgm:cxn modelId="{F0EC312E-98A9-489D-8EE0-7DE6E7948497}" type="presOf" srcId="{D004374E-7646-41C5-9954-2BB22678B5CE}" destId="{9558C01E-32D2-4FA3-B8DB-17F03557B540}" srcOrd="0" destOrd="0" presId="urn:microsoft.com/office/officeart/2005/8/layout/hierarchy5"/>
    <dgm:cxn modelId="{BE313833-66E9-4583-BE21-2C80D3EF2665}" type="presOf" srcId="{8BC05D15-E966-4E96-8F88-E03FBD5F772D}" destId="{DBB2F7BA-90B0-496B-98AC-2011A4B055E9}" srcOrd="1" destOrd="0" presId="urn:microsoft.com/office/officeart/2005/8/layout/hierarchy5"/>
    <dgm:cxn modelId="{0C9A643E-CD3D-425A-979E-F30B4A4CAD87}" type="presOf" srcId="{3EEBEA98-368D-412C-8EE0-6CE9DC3CDC7D}" destId="{C8EC93D4-9F0D-4FC2-94BE-F2034BB71DF9}" srcOrd="0" destOrd="0" presId="urn:microsoft.com/office/officeart/2005/8/layout/hierarchy5"/>
    <dgm:cxn modelId="{94DD9A5F-E8FD-40E1-9F01-7EFBFCCE6071}" type="presOf" srcId="{368EC58E-D881-49A3-A1BE-67FCD9A90566}" destId="{04F512E5-C968-4ECB-8F35-859A3CA0C377}" srcOrd="0" destOrd="0" presId="urn:microsoft.com/office/officeart/2005/8/layout/hierarchy5"/>
    <dgm:cxn modelId="{B1511F61-CCC1-4A33-A440-999CBE5BD969}" type="presOf" srcId="{1C8125A6-1F8B-4C08-B15F-85BBE818D029}" destId="{28525AD9-8ED5-48EC-8E98-484697C7A784}" srcOrd="1" destOrd="0" presId="urn:microsoft.com/office/officeart/2005/8/layout/hierarchy5"/>
    <dgm:cxn modelId="{2B4F3444-AFC1-4BAA-BB30-525E0D4C48AC}" type="presOf" srcId="{1C8125A6-1F8B-4C08-B15F-85BBE818D029}" destId="{C23B02D2-6F67-4D59-811C-35EF67E009DC}" srcOrd="0" destOrd="0" presId="urn:microsoft.com/office/officeart/2005/8/layout/hierarchy5"/>
    <dgm:cxn modelId="{A24DA144-4CD7-4EEF-ACEB-8CDE24E8C393}" type="presOf" srcId="{D01F1A1D-D2F8-46E3-B31E-9CA79DE8386E}" destId="{38C4D2DE-4F0C-41BB-AD3E-BFF63BB091CF}" srcOrd="0" destOrd="0" presId="urn:microsoft.com/office/officeart/2005/8/layout/hierarchy5"/>
    <dgm:cxn modelId="{235DE665-A116-4D39-A08F-211456829C3C}" type="presOf" srcId="{A7F42FB6-8CE3-4E8D-B305-52BEFB1A7E7A}" destId="{F0C6C2D4-9326-44F2-9765-352301D4B73D}" srcOrd="1" destOrd="0" presId="urn:microsoft.com/office/officeart/2005/8/layout/hierarchy5"/>
    <dgm:cxn modelId="{88D41E68-F88B-4D44-B83E-ECF4AEE5ABCA}" type="presOf" srcId="{052B1893-C6D4-4CD7-B766-8F5DFFC09FCD}" destId="{7E3E61B1-F2D8-4860-A48E-7521B559AFC7}" srcOrd="0" destOrd="0" presId="urn:microsoft.com/office/officeart/2005/8/layout/hierarchy5"/>
    <dgm:cxn modelId="{E0132D4C-CC90-4E87-9B41-0BAACC869BC4}" type="presOf" srcId="{C894C86D-EF15-4143-A6C2-305B77E6A1CA}" destId="{F0C853F3-14BE-4DCF-B090-571663117105}" srcOrd="0" destOrd="0" presId="urn:microsoft.com/office/officeart/2005/8/layout/hierarchy5"/>
    <dgm:cxn modelId="{4C4CB951-CFD4-4117-9138-30D0EBB823E2}" type="presOf" srcId="{35D85C7E-D781-43C9-80CF-86AC4BE076E6}" destId="{563131DD-C558-4004-90FF-E434E8CD1E1D}" srcOrd="1" destOrd="0" presId="urn:microsoft.com/office/officeart/2005/8/layout/hierarchy5"/>
    <dgm:cxn modelId="{9D6B8273-96EA-466A-BEFC-ACE70FF87B1F}" srcId="{C8328C8E-1674-4824-9653-1DC1C74486CF}" destId="{A43555E2-F5BC-4324-BA07-A1F7F80A847C}" srcOrd="0" destOrd="0" parTransId="{D004374E-7646-41C5-9954-2BB22678B5CE}" sibTransId="{BC7B0C7E-FEC5-4F46-AA8B-A7D578CAD89D}"/>
    <dgm:cxn modelId="{5FBA7955-2B37-437C-A795-98DDEC1854A1}" type="presOf" srcId="{AF1E3269-13E7-43BF-8838-02CAC8BA62A5}" destId="{5F367117-E377-4109-9550-27DE06CE87EF}" srcOrd="1" destOrd="0" presId="urn:microsoft.com/office/officeart/2005/8/layout/hierarchy5"/>
    <dgm:cxn modelId="{8BD83979-5D91-4DD4-9AE5-BE01189A9DDC}" srcId="{C894C86D-EF15-4143-A6C2-305B77E6A1CA}" destId="{368EC58E-D881-49A3-A1BE-67FCD9A90566}" srcOrd="0" destOrd="0" parTransId="{1C8125A6-1F8B-4C08-B15F-85BBE818D029}" sibTransId="{1C3B37F5-FC3F-4373-9E8D-2F97BC643D12}"/>
    <dgm:cxn modelId="{060EB18C-58AA-43E0-B93F-DA9A4514F4A7}" srcId="{F8E3C14B-11B3-4651-970D-CECCAFBCD8E7}" destId="{D01F1A1D-D2F8-46E3-B31E-9CA79DE8386E}" srcOrd="0" destOrd="0" parTransId="{AF1E3269-13E7-43BF-8838-02CAC8BA62A5}" sibTransId="{A5EADACC-ED8C-4F2C-966B-F56D3718DE0E}"/>
    <dgm:cxn modelId="{978C079A-0BF3-4A15-AE72-6D4EC5036E09}" type="presOf" srcId="{D004374E-7646-41C5-9954-2BB22678B5CE}" destId="{9FEFF85E-FA73-4B85-977E-C7216DE36D7C}" srcOrd="1" destOrd="0" presId="urn:microsoft.com/office/officeart/2005/8/layout/hierarchy5"/>
    <dgm:cxn modelId="{3B9CAA9B-88E7-4B1B-B2C1-141F4D6B17C7}" type="presOf" srcId="{8BC05D15-E966-4E96-8F88-E03FBD5F772D}" destId="{0762F2FF-3755-49E2-8035-BF51FEF8D488}" srcOrd="0" destOrd="0" presId="urn:microsoft.com/office/officeart/2005/8/layout/hierarchy5"/>
    <dgm:cxn modelId="{18F9BAA9-A291-4B2D-86ED-DF6EDBB1C742}" type="presOf" srcId="{0980501D-7E97-4FE4-BD8B-37DD5C740C72}" destId="{C6F239AF-2842-436E-A32C-9A347D2C96F8}" srcOrd="0" destOrd="0" presId="urn:microsoft.com/office/officeart/2005/8/layout/hierarchy5"/>
    <dgm:cxn modelId="{5AD940B3-201D-4403-94C8-C0512EC19E1A}" type="presOf" srcId="{8F2472D7-2D83-410C-9CF7-BF86879A15E8}" destId="{1CA97F43-DE9E-420F-BD8C-AD100B9A14C9}" srcOrd="1" destOrd="0" presId="urn:microsoft.com/office/officeart/2005/8/layout/hierarchy5"/>
    <dgm:cxn modelId="{9E1841C5-08C1-46AE-B506-BFAC0183A5AD}" type="presOf" srcId="{0980501D-7E97-4FE4-BD8B-37DD5C740C72}" destId="{DA35BC6E-5292-45B1-86E4-5C10D0FCC1CB}" srcOrd="1" destOrd="0" presId="urn:microsoft.com/office/officeart/2005/8/layout/hierarchy5"/>
    <dgm:cxn modelId="{B80A70CC-A023-4BBC-87BC-22D33C6B35A6}" type="presOf" srcId="{F8E3C14B-11B3-4651-970D-CECCAFBCD8E7}" destId="{4DB26918-EFD3-4880-8B9F-0377C8D76B79}" srcOrd="0" destOrd="0" presId="urn:microsoft.com/office/officeart/2005/8/layout/hierarchy5"/>
    <dgm:cxn modelId="{BBB558CC-786B-4A31-BDC7-3E4774A84F4D}" type="presOf" srcId="{8F2472D7-2D83-410C-9CF7-BF86879A15E8}" destId="{2047D734-5719-4F28-90A8-F9D20BC886FD}" srcOrd="0" destOrd="0" presId="urn:microsoft.com/office/officeart/2005/8/layout/hierarchy5"/>
    <dgm:cxn modelId="{818990D0-33F9-46A9-8F00-9C8C0D38CC4A}" type="presOf" srcId="{A43555E2-F5BC-4324-BA07-A1F7F80A847C}" destId="{16357FB6-423B-4DF6-87EA-B417C10D49EF}" srcOrd="0" destOrd="0" presId="urn:microsoft.com/office/officeart/2005/8/layout/hierarchy5"/>
    <dgm:cxn modelId="{0CC6E1D6-D034-4CEA-ABAA-EABE7828C5EA}" type="presOf" srcId="{C8328C8E-1674-4824-9653-1DC1C74486CF}" destId="{279EA419-0ECB-4D80-B78A-9B46A21704D4}" srcOrd="0" destOrd="0" presId="urn:microsoft.com/office/officeart/2005/8/layout/hierarchy5"/>
    <dgm:cxn modelId="{D5E268DC-828F-480D-9DF5-CB4CD58E1A03}" srcId="{3EEBEA98-368D-412C-8EE0-6CE9DC3CDC7D}" destId="{F8E3C14B-11B3-4651-970D-CECCAFBCD8E7}" srcOrd="0" destOrd="0" parTransId="{A7F42FB6-8CE3-4E8D-B305-52BEFB1A7E7A}" sibTransId="{F1BBB2B8-90F6-4EE2-A230-28D9DBD93AF8}"/>
    <dgm:cxn modelId="{794F64E0-BC55-4B0C-85C9-D77EE72F2022}" srcId="{C894C86D-EF15-4143-A6C2-305B77E6A1CA}" destId="{C8328C8E-1674-4824-9653-1DC1C74486CF}" srcOrd="1" destOrd="0" parTransId="{0980501D-7E97-4FE4-BD8B-37DD5C740C72}" sibTransId="{1EBEF085-9547-4D75-AC79-06F73011A062}"/>
    <dgm:cxn modelId="{D078BBE0-AF12-49C7-9C35-AB629916B6E5}" srcId="{368EC58E-D881-49A3-A1BE-67FCD9A90566}" destId="{2291E4D7-E32D-47E4-AC6A-77A8761A3B31}" srcOrd="0" destOrd="0" parTransId="{35D85C7E-D781-43C9-80CF-86AC4BE076E6}" sibTransId="{70F4639E-A3C2-401F-9C8F-AFF2DD8151D8}"/>
    <dgm:cxn modelId="{7EF13AE1-CE0E-4D0E-B624-7249801AF695}" type="presOf" srcId="{052B1893-C6D4-4CD7-B766-8F5DFFC09FCD}" destId="{CD21FFA9-6E4D-42A2-936C-A8E8C3B96CFD}" srcOrd="1" destOrd="0" presId="urn:microsoft.com/office/officeart/2005/8/layout/hierarchy5"/>
    <dgm:cxn modelId="{D2FAD9F9-BBA1-4490-BA7C-2832CE0F04B1}" type="presOf" srcId="{2291E4D7-E32D-47E4-AC6A-77A8761A3B31}" destId="{703D6FA2-C72D-44BE-AFB0-6970BC2B571E}" srcOrd="0" destOrd="0" presId="urn:microsoft.com/office/officeart/2005/8/layout/hierarchy5"/>
    <dgm:cxn modelId="{A5F353FA-D107-4E1E-AE2A-B32559524E43}" type="presOf" srcId="{35D85C7E-D781-43C9-80CF-86AC4BE076E6}" destId="{AC4722C7-BC81-4DC6-AC88-5AB038CC465D}" srcOrd="0" destOrd="0" presId="urn:microsoft.com/office/officeart/2005/8/layout/hierarchy5"/>
    <dgm:cxn modelId="{2D12CE00-BE51-4F7E-83E2-BC062187B2AA}" type="presParOf" srcId="{8A0A1317-F75B-46B3-AEF1-B6E23050773D}" destId="{F40C1520-2A14-4141-9033-DE946192C932}" srcOrd="0" destOrd="0" presId="urn:microsoft.com/office/officeart/2005/8/layout/hierarchy5"/>
    <dgm:cxn modelId="{68692558-B96B-4A46-8A81-A7124D5EE842}" type="presParOf" srcId="{F40C1520-2A14-4141-9033-DE946192C932}" destId="{99D39FF8-547E-4C02-B6CF-378918224651}" srcOrd="0" destOrd="0" presId="urn:microsoft.com/office/officeart/2005/8/layout/hierarchy5"/>
    <dgm:cxn modelId="{F4ADCEDA-7824-408E-B162-4D8CE3D5890F}" type="presParOf" srcId="{99D39FF8-547E-4C02-B6CF-378918224651}" destId="{0401F649-CD96-4EFA-8BE8-6B7F82EBDA2B}" srcOrd="0" destOrd="0" presId="urn:microsoft.com/office/officeart/2005/8/layout/hierarchy5"/>
    <dgm:cxn modelId="{90FBA0BF-2573-4A4F-85FF-3A6FF4333F83}" type="presParOf" srcId="{0401F649-CD96-4EFA-8BE8-6B7F82EBDA2B}" destId="{C8EC93D4-9F0D-4FC2-94BE-F2034BB71DF9}" srcOrd="0" destOrd="0" presId="urn:microsoft.com/office/officeart/2005/8/layout/hierarchy5"/>
    <dgm:cxn modelId="{53FED1F9-50A8-4365-9E30-C04EEF4E9532}" type="presParOf" srcId="{0401F649-CD96-4EFA-8BE8-6B7F82EBDA2B}" destId="{A8BE38F5-C694-4F04-BB5F-4D79259F8A14}" srcOrd="1" destOrd="0" presId="urn:microsoft.com/office/officeart/2005/8/layout/hierarchy5"/>
    <dgm:cxn modelId="{392B95DA-F993-4B16-9CE9-C9E34502908C}" type="presParOf" srcId="{A8BE38F5-C694-4F04-BB5F-4D79259F8A14}" destId="{1A65E324-942B-4E01-BF1F-3AD13C81DB28}" srcOrd="0" destOrd="0" presId="urn:microsoft.com/office/officeart/2005/8/layout/hierarchy5"/>
    <dgm:cxn modelId="{03890C36-4DBF-44C6-9398-510F5417E276}" type="presParOf" srcId="{1A65E324-942B-4E01-BF1F-3AD13C81DB28}" destId="{F0C6C2D4-9326-44F2-9765-352301D4B73D}" srcOrd="0" destOrd="0" presId="urn:microsoft.com/office/officeart/2005/8/layout/hierarchy5"/>
    <dgm:cxn modelId="{4BB56682-AA73-4D30-A7D1-4E09AF9D6810}" type="presParOf" srcId="{A8BE38F5-C694-4F04-BB5F-4D79259F8A14}" destId="{7C1E39EF-C2ED-417D-8B75-FFE6BAD395EF}" srcOrd="1" destOrd="0" presId="urn:microsoft.com/office/officeart/2005/8/layout/hierarchy5"/>
    <dgm:cxn modelId="{3FB156A7-D191-4361-9C0E-59594CF332F1}" type="presParOf" srcId="{7C1E39EF-C2ED-417D-8B75-FFE6BAD395EF}" destId="{4DB26918-EFD3-4880-8B9F-0377C8D76B79}" srcOrd="0" destOrd="0" presId="urn:microsoft.com/office/officeart/2005/8/layout/hierarchy5"/>
    <dgm:cxn modelId="{9823970C-F3F1-4EFF-9686-8878DCC1E41B}" type="presParOf" srcId="{7C1E39EF-C2ED-417D-8B75-FFE6BAD395EF}" destId="{37B7885D-5791-4333-B1F4-95407C1BE4FA}" srcOrd="1" destOrd="0" presId="urn:microsoft.com/office/officeart/2005/8/layout/hierarchy5"/>
    <dgm:cxn modelId="{3D16894D-94A9-43F7-950F-C5A84C0E8BE1}" type="presParOf" srcId="{37B7885D-5791-4333-B1F4-95407C1BE4FA}" destId="{5C6B95F2-4523-4295-AEEB-89D89769DB70}" srcOrd="0" destOrd="0" presId="urn:microsoft.com/office/officeart/2005/8/layout/hierarchy5"/>
    <dgm:cxn modelId="{3D4DBE1F-DC37-4F3F-BF71-BE93EF6CE965}" type="presParOf" srcId="{5C6B95F2-4523-4295-AEEB-89D89769DB70}" destId="{5F367117-E377-4109-9550-27DE06CE87EF}" srcOrd="0" destOrd="0" presId="urn:microsoft.com/office/officeart/2005/8/layout/hierarchy5"/>
    <dgm:cxn modelId="{C6E7DF11-4B87-47EC-95D8-0451B8FF9EA6}" type="presParOf" srcId="{37B7885D-5791-4333-B1F4-95407C1BE4FA}" destId="{8989CBFE-8916-481A-9584-8E90B307A9BF}" srcOrd="1" destOrd="0" presId="urn:microsoft.com/office/officeart/2005/8/layout/hierarchy5"/>
    <dgm:cxn modelId="{39F094FE-A382-4D13-845B-C73874538221}" type="presParOf" srcId="{8989CBFE-8916-481A-9584-8E90B307A9BF}" destId="{38C4D2DE-4F0C-41BB-AD3E-BFF63BB091CF}" srcOrd="0" destOrd="0" presId="urn:microsoft.com/office/officeart/2005/8/layout/hierarchy5"/>
    <dgm:cxn modelId="{79795568-4DCE-45A6-8141-70787A646216}" type="presParOf" srcId="{8989CBFE-8916-481A-9584-8E90B307A9BF}" destId="{B1F2766E-C95D-44A1-B2AD-60E702A5BB98}" srcOrd="1" destOrd="0" presId="urn:microsoft.com/office/officeart/2005/8/layout/hierarchy5"/>
    <dgm:cxn modelId="{E980934C-8C61-41D1-9681-DE39C24EA7C0}" type="presParOf" srcId="{A8BE38F5-C694-4F04-BB5F-4D79259F8A14}" destId="{2047D734-5719-4F28-90A8-F9D20BC886FD}" srcOrd="2" destOrd="0" presId="urn:microsoft.com/office/officeart/2005/8/layout/hierarchy5"/>
    <dgm:cxn modelId="{9DB6F228-5813-43A2-92EE-8EE71F92BA04}" type="presParOf" srcId="{2047D734-5719-4F28-90A8-F9D20BC886FD}" destId="{1CA97F43-DE9E-420F-BD8C-AD100B9A14C9}" srcOrd="0" destOrd="0" presId="urn:microsoft.com/office/officeart/2005/8/layout/hierarchy5"/>
    <dgm:cxn modelId="{A68EA90F-9AE0-4E8B-BE7A-1672D845112D}" type="presParOf" srcId="{A8BE38F5-C694-4F04-BB5F-4D79259F8A14}" destId="{D00C47FE-727F-4AB1-9EC3-F94F3C2353CF}" srcOrd="3" destOrd="0" presId="urn:microsoft.com/office/officeart/2005/8/layout/hierarchy5"/>
    <dgm:cxn modelId="{5C2988D3-59AB-47F7-B076-DBC1FFFE4FFB}" type="presParOf" srcId="{D00C47FE-727F-4AB1-9EC3-F94F3C2353CF}" destId="{F0C853F3-14BE-4DCF-B090-571663117105}" srcOrd="0" destOrd="0" presId="urn:microsoft.com/office/officeart/2005/8/layout/hierarchy5"/>
    <dgm:cxn modelId="{C0189792-A753-4764-8B8A-37D65ECFE331}" type="presParOf" srcId="{D00C47FE-727F-4AB1-9EC3-F94F3C2353CF}" destId="{23E50E8A-DAC6-4B85-9AF1-D75EDA024F92}" srcOrd="1" destOrd="0" presId="urn:microsoft.com/office/officeart/2005/8/layout/hierarchy5"/>
    <dgm:cxn modelId="{23DDA042-D5E6-426B-A061-DF76773458A6}" type="presParOf" srcId="{23E50E8A-DAC6-4B85-9AF1-D75EDA024F92}" destId="{C23B02D2-6F67-4D59-811C-35EF67E009DC}" srcOrd="0" destOrd="0" presId="urn:microsoft.com/office/officeart/2005/8/layout/hierarchy5"/>
    <dgm:cxn modelId="{D1777A3E-F2CD-42CB-BBB6-B5F8309EA9A5}" type="presParOf" srcId="{C23B02D2-6F67-4D59-811C-35EF67E009DC}" destId="{28525AD9-8ED5-48EC-8E98-484697C7A784}" srcOrd="0" destOrd="0" presId="urn:microsoft.com/office/officeart/2005/8/layout/hierarchy5"/>
    <dgm:cxn modelId="{05404DA4-9240-4CEF-A05D-B1613DFF1C9F}" type="presParOf" srcId="{23E50E8A-DAC6-4B85-9AF1-D75EDA024F92}" destId="{B10CB29D-0321-4A7E-9046-EA0BF28B30E7}" srcOrd="1" destOrd="0" presId="urn:microsoft.com/office/officeart/2005/8/layout/hierarchy5"/>
    <dgm:cxn modelId="{1093F93F-20B2-49F2-9896-180C0EDF1181}" type="presParOf" srcId="{B10CB29D-0321-4A7E-9046-EA0BF28B30E7}" destId="{04F512E5-C968-4ECB-8F35-859A3CA0C377}" srcOrd="0" destOrd="0" presId="urn:microsoft.com/office/officeart/2005/8/layout/hierarchy5"/>
    <dgm:cxn modelId="{300F1108-FF0D-405E-A7CE-6F2049023D62}" type="presParOf" srcId="{B10CB29D-0321-4A7E-9046-EA0BF28B30E7}" destId="{123178B6-D8E1-4185-AF52-7C53B783BCF0}" srcOrd="1" destOrd="0" presId="urn:microsoft.com/office/officeart/2005/8/layout/hierarchy5"/>
    <dgm:cxn modelId="{6FDE863E-3A84-4F25-A189-5CBBCE628D3C}" type="presParOf" srcId="{123178B6-D8E1-4185-AF52-7C53B783BCF0}" destId="{AC4722C7-BC81-4DC6-AC88-5AB038CC465D}" srcOrd="0" destOrd="0" presId="urn:microsoft.com/office/officeart/2005/8/layout/hierarchy5"/>
    <dgm:cxn modelId="{9C2BD826-A05E-4451-8EF1-AC05D8189883}" type="presParOf" srcId="{AC4722C7-BC81-4DC6-AC88-5AB038CC465D}" destId="{563131DD-C558-4004-90FF-E434E8CD1E1D}" srcOrd="0" destOrd="0" presId="urn:microsoft.com/office/officeart/2005/8/layout/hierarchy5"/>
    <dgm:cxn modelId="{6B521F60-E8EF-4A9F-B48C-040BE87D12C9}" type="presParOf" srcId="{123178B6-D8E1-4185-AF52-7C53B783BCF0}" destId="{96E3CEDA-D95D-4FEC-A7E2-55CCA9F6D3F8}" srcOrd="1" destOrd="0" presId="urn:microsoft.com/office/officeart/2005/8/layout/hierarchy5"/>
    <dgm:cxn modelId="{375C253A-FFA6-4C4E-99FD-D470E3A9C634}" type="presParOf" srcId="{96E3CEDA-D95D-4FEC-A7E2-55CCA9F6D3F8}" destId="{703D6FA2-C72D-44BE-AFB0-6970BC2B571E}" srcOrd="0" destOrd="0" presId="urn:microsoft.com/office/officeart/2005/8/layout/hierarchy5"/>
    <dgm:cxn modelId="{0785FA35-1309-477F-86DA-A0BC2A6FE959}" type="presParOf" srcId="{96E3CEDA-D95D-4FEC-A7E2-55CCA9F6D3F8}" destId="{792D2C2A-B6C5-437A-A05F-D0D18203F2C9}" srcOrd="1" destOrd="0" presId="urn:microsoft.com/office/officeart/2005/8/layout/hierarchy5"/>
    <dgm:cxn modelId="{ED231226-F228-44E0-9872-2A8B97E61A48}" type="presParOf" srcId="{23E50E8A-DAC6-4B85-9AF1-D75EDA024F92}" destId="{C6F239AF-2842-436E-A32C-9A347D2C96F8}" srcOrd="2" destOrd="0" presId="urn:microsoft.com/office/officeart/2005/8/layout/hierarchy5"/>
    <dgm:cxn modelId="{2055C6D1-BD46-4211-8A4A-0B39B47FF66E}" type="presParOf" srcId="{C6F239AF-2842-436E-A32C-9A347D2C96F8}" destId="{DA35BC6E-5292-45B1-86E4-5C10D0FCC1CB}" srcOrd="0" destOrd="0" presId="urn:microsoft.com/office/officeart/2005/8/layout/hierarchy5"/>
    <dgm:cxn modelId="{90E027A4-690E-4528-A34A-8F4C45EFA02A}" type="presParOf" srcId="{23E50E8A-DAC6-4B85-9AF1-D75EDA024F92}" destId="{3A6F2CC7-0FBE-428A-90B1-4876AD08FE63}" srcOrd="3" destOrd="0" presId="urn:microsoft.com/office/officeart/2005/8/layout/hierarchy5"/>
    <dgm:cxn modelId="{2402D629-9C0B-493A-B445-4B8405ACEE3E}" type="presParOf" srcId="{3A6F2CC7-0FBE-428A-90B1-4876AD08FE63}" destId="{279EA419-0ECB-4D80-B78A-9B46A21704D4}" srcOrd="0" destOrd="0" presId="urn:microsoft.com/office/officeart/2005/8/layout/hierarchy5"/>
    <dgm:cxn modelId="{F6CFC9E8-3F93-4F69-B9FE-DF12093E8CF6}" type="presParOf" srcId="{3A6F2CC7-0FBE-428A-90B1-4876AD08FE63}" destId="{41B5903E-7894-4A79-B4FC-A8ED46B4CB00}" srcOrd="1" destOrd="0" presId="urn:microsoft.com/office/officeart/2005/8/layout/hierarchy5"/>
    <dgm:cxn modelId="{DFC3B2A7-C7AD-42D7-9A06-7F562B45D6F1}" type="presParOf" srcId="{41B5903E-7894-4A79-B4FC-A8ED46B4CB00}" destId="{9558C01E-32D2-4FA3-B8DB-17F03557B540}" srcOrd="0" destOrd="0" presId="urn:microsoft.com/office/officeart/2005/8/layout/hierarchy5"/>
    <dgm:cxn modelId="{651CDD73-9016-4FEE-A98B-91B3B2C1F0A7}" type="presParOf" srcId="{9558C01E-32D2-4FA3-B8DB-17F03557B540}" destId="{9FEFF85E-FA73-4B85-977E-C7216DE36D7C}" srcOrd="0" destOrd="0" presId="urn:microsoft.com/office/officeart/2005/8/layout/hierarchy5"/>
    <dgm:cxn modelId="{3E71810E-89A8-48EA-9E5E-1737A112FC1D}" type="presParOf" srcId="{41B5903E-7894-4A79-B4FC-A8ED46B4CB00}" destId="{622CCCFB-2729-48EB-8336-6043F99A6F18}" srcOrd="1" destOrd="0" presId="urn:microsoft.com/office/officeart/2005/8/layout/hierarchy5"/>
    <dgm:cxn modelId="{2BB3B859-C956-433E-B82C-962BDAEFC008}" type="presParOf" srcId="{622CCCFB-2729-48EB-8336-6043F99A6F18}" destId="{16357FB6-423B-4DF6-87EA-B417C10D49EF}" srcOrd="0" destOrd="0" presId="urn:microsoft.com/office/officeart/2005/8/layout/hierarchy5"/>
    <dgm:cxn modelId="{9F05C437-5296-4504-959A-06CC35273214}" type="presParOf" srcId="{622CCCFB-2729-48EB-8336-6043F99A6F18}" destId="{A1D3A753-C24F-4C92-B86B-13BAB31997CC}" srcOrd="1" destOrd="0" presId="urn:microsoft.com/office/officeart/2005/8/layout/hierarchy5"/>
    <dgm:cxn modelId="{9B1C92BE-D3EF-46CF-B476-F39E3B5A9CAF}" type="presParOf" srcId="{A8BE38F5-C694-4F04-BB5F-4D79259F8A14}" destId="{0762F2FF-3755-49E2-8035-BF51FEF8D488}" srcOrd="4" destOrd="0" presId="urn:microsoft.com/office/officeart/2005/8/layout/hierarchy5"/>
    <dgm:cxn modelId="{C2B405DB-9FDE-4295-9626-9FDFF51A28B3}" type="presParOf" srcId="{0762F2FF-3755-49E2-8035-BF51FEF8D488}" destId="{DBB2F7BA-90B0-496B-98AC-2011A4B055E9}" srcOrd="0" destOrd="0" presId="urn:microsoft.com/office/officeart/2005/8/layout/hierarchy5"/>
    <dgm:cxn modelId="{553F8A23-9838-421C-860F-DA88694121E5}" type="presParOf" srcId="{A8BE38F5-C694-4F04-BB5F-4D79259F8A14}" destId="{2A7F5C2D-0B29-4F13-AEAB-724F9F27E07F}" srcOrd="5" destOrd="0" presId="urn:microsoft.com/office/officeart/2005/8/layout/hierarchy5"/>
    <dgm:cxn modelId="{52D76648-D21F-4507-801A-CED25D23C32B}" type="presParOf" srcId="{2A7F5C2D-0B29-4F13-AEAB-724F9F27E07F}" destId="{E8572EB9-3448-4A29-B34B-5D1A8D1CE11B}" srcOrd="0" destOrd="0" presId="urn:microsoft.com/office/officeart/2005/8/layout/hierarchy5"/>
    <dgm:cxn modelId="{10AC4F23-DBB4-4207-B1B3-C6A2D8DD5D67}" type="presParOf" srcId="{2A7F5C2D-0B29-4F13-AEAB-724F9F27E07F}" destId="{E0EACC12-77E0-49D6-9DE3-E53B53D76399}" srcOrd="1" destOrd="0" presId="urn:microsoft.com/office/officeart/2005/8/layout/hierarchy5"/>
    <dgm:cxn modelId="{58094714-66EA-47D0-9020-884F110D1865}" type="presParOf" srcId="{E0EACC12-77E0-49D6-9DE3-E53B53D76399}" destId="{7E3E61B1-F2D8-4860-A48E-7521B559AFC7}" srcOrd="0" destOrd="0" presId="urn:microsoft.com/office/officeart/2005/8/layout/hierarchy5"/>
    <dgm:cxn modelId="{31AB310E-721B-4EEE-864C-246580CDD2B4}" type="presParOf" srcId="{7E3E61B1-F2D8-4860-A48E-7521B559AFC7}" destId="{CD21FFA9-6E4D-42A2-936C-A8E8C3B96CFD}" srcOrd="0" destOrd="0" presId="urn:microsoft.com/office/officeart/2005/8/layout/hierarchy5"/>
    <dgm:cxn modelId="{C8DE6397-5A0E-4AD1-8037-C65207634908}" type="presParOf" srcId="{E0EACC12-77E0-49D6-9DE3-E53B53D76399}" destId="{98D9C7A7-5A6A-40AF-A4A8-888C10CC922A}" srcOrd="1" destOrd="0" presId="urn:microsoft.com/office/officeart/2005/8/layout/hierarchy5"/>
    <dgm:cxn modelId="{81BE4955-2C90-4F83-BD6D-104197C23961}" type="presParOf" srcId="{98D9C7A7-5A6A-40AF-A4A8-888C10CC922A}" destId="{A395F7D0-E273-492C-8C34-FCEB22246C45}" srcOrd="0" destOrd="0" presId="urn:microsoft.com/office/officeart/2005/8/layout/hierarchy5"/>
    <dgm:cxn modelId="{A2876A35-E9C8-4D29-9DFB-0AC610C2803A}" type="presParOf" srcId="{98D9C7A7-5A6A-40AF-A4A8-888C10CC922A}" destId="{3BC551CD-CBEF-4BBD-96E7-71AE85169AC6}" srcOrd="1" destOrd="0" presId="urn:microsoft.com/office/officeart/2005/8/layout/hierarchy5"/>
    <dgm:cxn modelId="{F31848F2-4C04-45F4-A37A-9D107A6FE859}" type="presParOf" srcId="{8A0A1317-F75B-46B3-AEF1-B6E23050773D}" destId="{E9448FD3-7863-4712-981E-5A37963B6B2D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C93D4-9F0D-4FC2-94BE-F2034BB71DF9}">
      <dsp:nvSpPr>
        <dsp:cNvPr id="0" name=""/>
        <dsp:cNvSpPr/>
      </dsp:nvSpPr>
      <dsp:spPr>
        <a:xfrm>
          <a:off x="5875" y="1985080"/>
          <a:ext cx="2229646" cy="1114823"/>
        </a:xfrm>
        <a:prstGeom prst="roundRect">
          <a:avLst>
            <a:gd name="adj" fmla="val 10000"/>
          </a:avLst>
        </a:prstGeom>
        <a:solidFill>
          <a:srgbClr val="00A6A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j-lt"/>
            </a:rPr>
            <a:t>Złożenie wniosku</a:t>
          </a:r>
        </a:p>
      </dsp:txBody>
      <dsp:txXfrm>
        <a:off x="38527" y="2017732"/>
        <a:ext cx="2164342" cy="1049519"/>
      </dsp:txXfrm>
    </dsp:sp>
    <dsp:sp modelId="{1A65E324-942B-4E01-BF1F-3AD13C81DB28}">
      <dsp:nvSpPr>
        <dsp:cNvPr id="0" name=""/>
        <dsp:cNvSpPr/>
      </dsp:nvSpPr>
      <dsp:spPr>
        <a:xfrm rot="17692822">
          <a:off x="1621544" y="1561225"/>
          <a:ext cx="2119813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2119813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>
            <a:latin typeface="+mj-lt"/>
          </a:endParaRPr>
        </a:p>
      </dsp:txBody>
      <dsp:txXfrm>
        <a:off x="2628456" y="1527961"/>
        <a:ext cx="105990" cy="105990"/>
      </dsp:txXfrm>
    </dsp:sp>
    <dsp:sp modelId="{4DB26918-EFD3-4880-8B9F-0377C8D76B79}">
      <dsp:nvSpPr>
        <dsp:cNvPr id="0" name=""/>
        <dsp:cNvSpPr/>
      </dsp:nvSpPr>
      <dsp:spPr>
        <a:xfrm>
          <a:off x="3127380" y="62010"/>
          <a:ext cx="2229646" cy="1114823"/>
        </a:xfrm>
        <a:prstGeom prst="roundRect">
          <a:avLst>
            <a:gd name="adj" fmla="val 10000"/>
          </a:avLst>
        </a:prstGeom>
        <a:solidFill>
          <a:srgbClr val="0083A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j-lt"/>
            </a:rPr>
            <a:t>Gdzie?</a:t>
          </a:r>
        </a:p>
      </dsp:txBody>
      <dsp:txXfrm>
        <a:off x="3160032" y="94662"/>
        <a:ext cx="2164342" cy="1049519"/>
      </dsp:txXfrm>
    </dsp:sp>
    <dsp:sp modelId="{5C6B95F2-4523-4295-AEEB-89D89769DB70}">
      <dsp:nvSpPr>
        <dsp:cNvPr id="0" name=""/>
        <dsp:cNvSpPr/>
      </dsp:nvSpPr>
      <dsp:spPr>
        <a:xfrm>
          <a:off x="5357027" y="599690"/>
          <a:ext cx="89185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891858" y="19731"/>
              </a:lnTo>
            </a:path>
          </a:pathLst>
        </a:custGeom>
        <a:noFill/>
        <a:ln w="19050" cap="flat" cmpd="sng" algn="ctr">
          <a:solidFill>
            <a:srgbClr val="0063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5780660" y="597125"/>
        <a:ext cx="44592" cy="44592"/>
      </dsp:txXfrm>
    </dsp:sp>
    <dsp:sp modelId="{38C4D2DE-4F0C-41BB-AD3E-BFF63BB091CF}">
      <dsp:nvSpPr>
        <dsp:cNvPr id="0" name=""/>
        <dsp:cNvSpPr/>
      </dsp:nvSpPr>
      <dsp:spPr>
        <a:xfrm>
          <a:off x="6248886" y="62010"/>
          <a:ext cx="2229646" cy="1114823"/>
        </a:xfrm>
        <a:prstGeom prst="roundRect">
          <a:avLst>
            <a:gd name="adj" fmla="val 10000"/>
          </a:avLst>
        </a:prstGeom>
        <a:solidFill>
          <a:srgbClr val="0063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Poznań i delegatury w Kaliszu, Koninie, Lesznie i Pile</a:t>
          </a:r>
        </a:p>
      </dsp:txBody>
      <dsp:txXfrm>
        <a:off x="6281538" y="94662"/>
        <a:ext cx="2164342" cy="1049519"/>
      </dsp:txXfrm>
    </dsp:sp>
    <dsp:sp modelId="{2047D734-5719-4F28-90A8-F9D20BC886FD}">
      <dsp:nvSpPr>
        <dsp:cNvPr id="0" name=""/>
        <dsp:cNvSpPr/>
      </dsp:nvSpPr>
      <dsp:spPr>
        <a:xfrm>
          <a:off x="2235522" y="2522761"/>
          <a:ext cx="89185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891858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2659155" y="2520196"/>
        <a:ext cx="44592" cy="44592"/>
      </dsp:txXfrm>
    </dsp:sp>
    <dsp:sp modelId="{F0C853F3-14BE-4DCF-B090-571663117105}">
      <dsp:nvSpPr>
        <dsp:cNvPr id="0" name=""/>
        <dsp:cNvSpPr/>
      </dsp:nvSpPr>
      <dsp:spPr>
        <a:xfrm>
          <a:off x="3127380" y="1985080"/>
          <a:ext cx="2229646" cy="1114823"/>
        </a:xfrm>
        <a:prstGeom prst="roundRect">
          <a:avLst>
            <a:gd name="adj" fmla="val 10000"/>
          </a:avLst>
        </a:prstGeom>
        <a:solidFill>
          <a:srgbClr val="0083A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j-lt"/>
            </a:rPr>
            <a:t>Jak?</a:t>
          </a:r>
        </a:p>
      </dsp:txBody>
      <dsp:txXfrm>
        <a:off x="3160032" y="2017732"/>
        <a:ext cx="2164342" cy="1049519"/>
      </dsp:txXfrm>
    </dsp:sp>
    <dsp:sp modelId="{C23B02D2-6F67-4D59-811C-35EF67E009DC}">
      <dsp:nvSpPr>
        <dsp:cNvPr id="0" name=""/>
        <dsp:cNvSpPr/>
      </dsp:nvSpPr>
      <dsp:spPr>
        <a:xfrm rot="19457599">
          <a:off x="5253793" y="2202249"/>
          <a:ext cx="1098327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1098327" y="19731"/>
              </a:lnTo>
            </a:path>
          </a:pathLst>
        </a:custGeom>
        <a:noFill/>
        <a:ln w="15875" cap="flat" cmpd="sng" algn="ctr">
          <a:solidFill>
            <a:srgbClr val="0063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5775498" y="2194522"/>
        <a:ext cx="54916" cy="54916"/>
      </dsp:txXfrm>
    </dsp:sp>
    <dsp:sp modelId="{04F512E5-C968-4ECB-8F35-859A3CA0C377}">
      <dsp:nvSpPr>
        <dsp:cNvPr id="0" name=""/>
        <dsp:cNvSpPr/>
      </dsp:nvSpPr>
      <dsp:spPr>
        <a:xfrm>
          <a:off x="6248886" y="1344057"/>
          <a:ext cx="2229646" cy="1114823"/>
        </a:xfrm>
        <a:prstGeom prst="roundRect">
          <a:avLst>
            <a:gd name="adj" fmla="val 10000"/>
          </a:avLst>
        </a:prstGeom>
        <a:solidFill>
          <a:srgbClr val="0063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Osobiście</a:t>
          </a:r>
        </a:p>
      </dsp:txBody>
      <dsp:txXfrm>
        <a:off x="6281538" y="1376709"/>
        <a:ext cx="2164342" cy="1049519"/>
      </dsp:txXfrm>
    </dsp:sp>
    <dsp:sp modelId="{AC4722C7-BC81-4DC6-AC88-5AB038CC465D}">
      <dsp:nvSpPr>
        <dsp:cNvPr id="0" name=""/>
        <dsp:cNvSpPr/>
      </dsp:nvSpPr>
      <dsp:spPr>
        <a:xfrm>
          <a:off x="8478533" y="1881737"/>
          <a:ext cx="89185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891858" y="19731"/>
              </a:lnTo>
            </a:path>
          </a:pathLst>
        </a:custGeom>
        <a:noFill/>
        <a:ln w="12700" cap="flat" cmpd="sng" algn="ctr">
          <a:solidFill>
            <a:srgbClr val="0063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8902165" y="1879172"/>
        <a:ext cx="44592" cy="44592"/>
      </dsp:txXfrm>
    </dsp:sp>
    <dsp:sp modelId="{703D6FA2-C72D-44BE-AFB0-6970BC2B571E}">
      <dsp:nvSpPr>
        <dsp:cNvPr id="0" name=""/>
        <dsp:cNvSpPr/>
      </dsp:nvSpPr>
      <dsp:spPr>
        <a:xfrm>
          <a:off x="9370391" y="1344057"/>
          <a:ext cx="2229646" cy="1114823"/>
        </a:xfrm>
        <a:prstGeom prst="roundRect">
          <a:avLst>
            <a:gd name="adj" fmla="val 10000"/>
          </a:avLst>
        </a:prstGeom>
        <a:solidFill>
          <a:srgbClr val="0063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Tylko po wcześniejszej rejestracji internetowej</a:t>
          </a:r>
        </a:p>
      </dsp:txBody>
      <dsp:txXfrm>
        <a:off x="9403043" y="1376709"/>
        <a:ext cx="2164342" cy="1049519"/>
      </dsp:txXfrm>
    </dsp:sp>
    <dsp:sp modelId="{C6F239AF-2842-436E-A32C-9A347D2C96F8}">
      <dsp:nvSpPr>
        <dsp:cNvPr id="0" name=""/>
        <dsp:cNvSpPr/>
      </dsp:nvSpPr>
      <dsp:spPr>
        <a:xfrm rot="2142401">
          <a:off x="5253793" y="2843272"/>
          <a:ext cx="1098327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1098327" y="19731"/>
              </a:lnTo>
            </a:path>
          </a:pathLst>
        </a:custGeom>
        <a:noFill/>
        <a:ln w="15875" cap="flat" cmpd="sng" algn="ctr">
          <a:solidFill>
            <a:srgbClr val="0063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5775498" y="2835546"/>
        <a:ext cx="54916" cy="54916"/>
      </dsp:txXfrm>
    </dsp:sp>
    <dsp:sp modelId="{279EA419-0ECB-4D80-B78A-9B46A21704D4}">
      <dsp:nvSpPr>
        <dsp:cNvPr id="0" name=""/>
        <dsp:cNvSpPr/>
      </dsp:nvSpPr>
      <dsp:spPr>
        <a:xfrm>
          <a:off x="6248886" y="2626104"/>
          <a:ext cx="2229646" cy="1114823"/>
        </a:xfrm>
        <a:prstGeom prst="roundRect">
          <a:avLst>
            <a:gd name="adj" fmla="val 10000"/>
          </a:avLst>
        </a:prstGeom>
        <a:solidFill>
          <a:srgbClr val="0063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Pocztą z późniejszym osobistym stawiennictwem uzupełnieniem odcisków</a:t>
          </a:r>
        </a:p>
      </dsp:txBody>
      <dsp:txXfrm>
        <a:off x="6281538" y="2658756"/>
        <a:ext cx="2164342" cy="1049519"/>
      </dsp:txXfrm>
    </dsp:sp>
    <dsp:sp modelId="{9558C01E-32D2-4FA3-B8DB-17F03557B540}">
      <dsp:nvSpPr>
        <dsp:cNvPr id="0" name=""/>
        <dsp:cNvSpPr/>
      </dsp:nvSpPr>
      <dsp:spPr>
        <a:xfrm>
          <a:off x="8478533" y="3163784"/>
          <a:ext cx="89185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891858" y="19731"/>
              </a:lnTo>
            </a:path>
          </a:pathLst>
        </a:custGeom>
        <a:noFill/>
        <a:ln w="12700" cap="flat" cmpd="sng" algn="ctr">
          <a:solidFill>
            <a:srgbClr val="0063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8902165" y="3161219"/>
        <a:ext cx="44592" cy="44592"/>
      </dsp:txXfrm>
    </dsp:sp>
    <dsp:sp modelId="{16357FB6-423B-4DF6-87EA-B417C10D49EF}">
      <dsp:nvSpPr>
        <dsp:cNvPr id="0" name=""/>
        <dsp:cNvSpPr/>
      </dsp:nvSpPr>
      <dsp:spPr>
        <a:xfrm>
          <a:off x="9370391" y="2626104"/>
          <a:ext cx="2229646" cy="1114823"/>
        </a:xfrm>
        <a:prstGeom prst="roundRect">
          <a:avLst>
            <a:gd name="adj" fmla="val 10000"/>
          </a:avLst>
        </a:prstGeom>
        <a:solidFill>
          <a:srgbClr val="0063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Odciski  po wcześniejszej rejestracji wizyty  (po otrzymaniu wezwania)</a:t>
          </a:r>
        </a:p>
      </dsp:txBody>
      <dsp:txXfrm>
        <a:off x="9403043" y="2658756"/>
        <a:ext cx="2164342" cy="1049519"/>
      </dsp:txXfrm>
    </dsp:sp>
    <dsp:sp modelId="{0762F2FF-3755-49E2-8035-BF51FEF8D488}">
      <dsp:nvSpPr>
        <dsp:cNvPr id="0" name=""/>
        <dsp:cNvSpPr/>
      </dsp:nvSpPr>
      <dsp:spPr>
        <a:xfrm rot="3907178">
          <a:off x="1621544" y="3484296"/>
          <a:ext cx="2119813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2119813" y="1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>
            <a:latin typeface="+mj-lt"/>
          </a:endParaRPr>
        </a:p>
      </dsp:txBody>
      <dsp:txXfrm>
        <a:off x="2628456" y="3451032"/>
        <a:ext cx="105990" cy="105990"/>
      </dsp:txXfrm>
    </dsp:sp>
    <dsp:sp modelId="{E8572EB9-3448-4A29-B34B-5D1A8D1CE11B}">
      <dsp:nvSpPr>
        <dsp:cNvPr id="0" name=""/>
        <dsp:cNvSpPr/>
      </dsp:nvSpPr>
      <dsp:spPr>
        <a:xfrm>
          <a:off x="3127380" y="3908151"/>
          <a:ext cx="2229646" cy="1114823"/>
        </a:xfrm>
        <a:prstGeom prst="roundRect">
          <a:avLst>
            <a:gd name="adj" fmla="val 10000"/>
          </a:avLst>
        </a:prstGeom>
        <a:solidFill>
          <a:srgbClr val="0083A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j-lt"/>
            </a:rPr>
            <a:t>Kiedy?</a:t>
          </a:r>
        </a:p>
      </dsp:txBody>
      <dsp:txXfrm>
        <a:off x="3160032" y="3940803"/>
        <a:ext cx="2164342" cy="1049519"/>
      </dsp:txXfrm>
    </dsp:sp>
    <dsp:sp modelId="{7E3E61B1-F2D8-4860-A48E-7521B559AFC7}">
      <dsp:nvSpPr>
        <dsp:cNvPr id="0" name=""/>
        <dsp:cNvSpPr/>
      </dsp:nvSpPr>
      <dsp:spPr>
        <a:xfrm>
          <a:off x="5357027" y="4445831"/>
          <a:ext cx="89185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891858" y="19731"/>
              </a:lnTo>
            </a:path>
          </a:pathLst>
        </a:custGeom>
        <a:noFill/>
        <a:ln w="15875" cap="flat" cmpd="sng" algn="ctr">
          <a:solidFill>
            <a:srgbClr val="0063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>
            <a:latin typeface="+mj-lt"/>
          </a:endParaRPr>
        </a:p>
      </dsp:txBody>
      <dsp:txXfrm>
        <a:off x="5780660" y="4443266"/>
        <a:ext cx="44592" cy="44592"/>
      </dsp:txXfrm>
    </dsp:sp>
    <dsp:sp modelId="{A395F7D0-E273-492C-8C34-FCEB22246C45}">
      <dsp:nvSpPr>
        <dsp:cNvPr id="0" name=""/>
        <dsp:cNvSpPr/>
      </dsp:nvSpPr>
      <dsp:spPr>
        <a:xfrm>
          <a:off x="6248886" y="3908151"/>
          <a:ext cx="2229646" cy="1114823"/>
        </a:xfrm>
        <a:prstGeom prst="roundRect">
          <a:avLst>
            <a:gd name="adj" fmla="val 10000"/>
          </a:avLst>
        </a:prstGeom>
        <a:solidFill>
          <a:srgbClr val="0063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Najpóźniej w ostatnim dniu legalnego pobytu</a:t>
          </a:r>
        </a:p>
      </dsp:txBody>
      <dsp:txXfrm>
        <a:off x="6281538" y="3940803"/>
        <a:ext cx="2164342" cy="104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F3DC522B-6DEF-4D0C-84D9-637E574B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6109AC3-C16C-43D5-A59C-26EA685F059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BE59FEE-AE79-477D-A97C-6A7751C15F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E062CC4-CAAD-4BB0-BC04-BBE366F9A3F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918F0B2-C6E9-41C2-AFD0-C9A804B48DF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07E5D86-05E4-4D05-8EA1-652E654AB6A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E3C0913-5DB1-435B-BB40-1F21F5BD68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DEDEA7BA-C513-4202-9DCB-C17AC5A575B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0CA7F2-AC08-4F1D-9B1C-20ED4B1837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523C63-AA80-4D69-8707-9A6D69D85D45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C3795A7F-AEC4-4C5F-8BAE-63214B128D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26368DC-DF4D-4834-B24C-BF9D68B0EB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1515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285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885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2211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2281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883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8563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82567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7992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298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93174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4437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8271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8194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9885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09108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67359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0167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28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6859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29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009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6815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30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502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0032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4150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9757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4910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076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0471F-3936-4D29-B39A-2D4B58E1AC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623B7-A9A9-4814-88A7-48EB4FB97D31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21A45AC-9262-4CE5-8432-1B080CA08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7C382F3-C840-42BC-96DA-3E3F688EA8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845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FE7443-5772-4AA0-BF41-6D619967B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8EC1C6-73A6-42EF-AF2C-7DCC4EB7E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AB7DFC-3F81-477D-804B-9346F41CC3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62A5AD-1983-40EE-A505-BFC094C869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98FC65-09F3-4DA4-BF70-539857F68A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56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2EA85F-485F-4D6E-A26D-DD840237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1793194-EC8C-40C1-BEE6-CCBD728DE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036B9A-C28D-47F8-A2DD-F249D54C2C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C0799D8-1EDD-488B-9182-BD23499953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85BB61-878E-421A-AA4A-70B03B56FF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3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7B3CBD-DDD9-478F-BE3E-F00763F7B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792163"/>
            <a:ext cx="2741613" cy="533558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E937C8-EEA4-44FE-8AA2-7219FF5E9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792163"/>
            <a:ext cx="8077200" cy="533558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B3D03A-12ED-4726-8EDF-33BC367D5C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2A8BF5-3BAA-4C2F-ABB1-5820151254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F4FE25-4862-4298-9BCC-6BB66DE899D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662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4DF38A-79BA-4CDB-A946-3CE9AC25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2A5ACB-C357-40CE-9170-D20F9D75B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0EDFED-BF63-4BC2-A6C9-D922DA2C45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EF9DC1-4445-4E7A-96B0-6AB50EE8919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E634DF-F816-4E3D-B242-E313CEBA8BF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37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3F2E21-380C-4D29-873C-F7CB6448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18B3DE-5891-4E1C-9F1F-A4C76FAF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D2D1CA-A28E-490D-BF01-B83B513CDD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0194A4F-DC78-4AB7-824E-2E1F10133A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7706B2-1299-4071-998B-3BA4F416E39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7721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FBAF1-7C54-4286-B094-38102269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3D2F1B-6C1F-4C76-9082-F0CE1F4A9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27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3A28DF-DEB1-4AF4-ADEE-709F6472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27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12BA38-7F54-45B4-91E6-92CAAC4F8A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2545C1-EAFD-4D63-9E9D-F798DEC1C23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02F7FF-9A42-4E24-87C2-EAD9DF11270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303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46F3D-C19F-4A08-B0E4-0CB90B73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AEBE8E-C69C-4399-B8F3-6117AF453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78F145-538D-473C-81E3-47948E84B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0821587-B55C-464A-A535-992F4DF46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59A227-8C06-4F75-B298-0D85D5462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2916D6B-7A1A-4C17-8412-B31A0775C4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AF9BB9A3-6A23-44EF-8BF0-34813B9277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B7E1B5-FFB5-4E18-9BC2-713D49D508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365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FED26-0E7F-4977-90F7-AB87DE53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A898041-E0C7-419A-BC69-F0E8892AFB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80D0BB-A348-4963-944D-01A04EF88EF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A828D7-68D4-4A59-A2FB-FF9F7E0B1E7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761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CB98927-ECC7-440C-A347-B36114FE3A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AE130ED-A714-448A-9E54-A113DEC3BA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15F79B-6075-4E07-B156-8B13E3CE80C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219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7AC972-DAA1-420F-B095-1DABE9FC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EB69A-1D9D-4F3B-A56A-4E21D8B0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B3906A-D783-4020-96BB-B7095D633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D08BFF-E88A-43D7-A555-10DA782159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0DC373-9DB2-49E6-B585-FE6414D8550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B8635-279A-47A4-9D7D-E7E208EC015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6397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B7D71-324C-44F5-AAF3-73960CAF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2385686-326B-40CA-8EEC-3463F0D2E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7FB568-35F8-4C4D-A027-779A73136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A69B05-B643-4B57-8234-A3BE4ABBEA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5384BC-6ED9-4060-9DE8-00E78AB3D4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849F6C-8A87-41CC-96D8-27C09EEBC95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670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E29EDD8C-BC84-4237-B9E3-74325338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D70BD786-7065-4E71-A7AE-C25E457F9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92163"/>
            <a:ext cx="103600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89B081-B734-4763-B77B-57D695B73E4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6613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pl-PL" altLang="pl-PL"/>
              <a:t>19-10-24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2FDC1BF5-275D-4B2E-9295-D8AD3169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7B8A76-B1B0-463E-8726-E3B7ABBB41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2188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3F544D5-C568-45E7-B1EA-FC5804E391E2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C8F028-C080-4BAE-B418-250A0B06C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00638E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2pPr>
      <a:lvl3pPr marL="11430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3pPr>
      <a:lvl4pPr marL="16002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4pPr>
      <a:lvl5pPr marL="20574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5pPr>
      <a:lvl6pPr marL="25146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6pPr>
      <a:lvl7pPr marL="29718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7pPr>
      <a:lvl8pPr marL="34290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8pPr>
      <a:lvl9pPr marL="3886200" indent="-228600" algn="ctr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638E"/>
          </a:solidFill>
          <a:latin typeface="Open Sans" pitchFamily="3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638E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83A5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83A5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83A5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83A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sap.sejm.gov.pl/isap.nsf/DocDetails.xsp?id=WDU20190000154" TargetMode="External"/><Relationship Id="rId5" Type="http://schemas.openxmlformats.org/officeDocument/2006/relationships/hyperlink" Target="http://edziennik.poznan.uw.gov.pl/WDU_P/2017/5210/akt.pdf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igrant.poznan.uw.gov.pl/pl/do-pobrania/oswiadczenie-obywatela-ukrainy-dotyczace-posiadania-nr-pesel-ze-statusem-ukr" TargetMode="Externa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igrant.poznan.uw.gov.pl/pl/node/1121" TargetMode="External"/><Relationship Id="rId5" Type="http://schemas.openxmlformats.org/officeDocument/2006/relationships/hyperlink" Target="https://mos.cudzoziemcy.gov.pl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2A8735AE-8235-43BC-878E-80ED9D29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22363"/>
            <a:ext cx="10364788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578A9A5B-846E-46AF-9CA3-27737457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4963"/>
            <a:ext cx="1097438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F029BA8A-FB09-4099-ACC3-E46F7BED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712913"/>
            <a:ext cx="95250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62" y="763178"/>
            <a:ext cx="10364788" cy="1296144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Załącznik nr 1 – najważniejszy dokument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235352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0130" y="1916832"/>
            <a:ext cx="11593288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Wskazanie pracodawcy użytkownika w części II załącznika, </a:t>
            </a:r>
            <a:br>
              <a:rPr lang="pl-PL" dirty="0"/>
            </a:br>
            <a:r>
              <a:rPr lang="pl-PL" dirty="0"/>
              <a:t>w przypadku gdy pracodawcą jest agencja pracy tymczasowej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Jeżeli ta część załącznika nie dotyczy pracodawcy – najlepiej uzupełnić ją np. słowami „nie dotyczy” </a:t>
            </a:r>
          </a:p>
          <a:p>
            <a:pPr marL="431800" indent="-323850" hangingPunct="1">
              <a:lnSpc>
                <a:spcPct val="10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dirty="0"/>
              <a:t>Jeżeli miejsce wykonywania pracy jest inne niż siedziba firmy </a:t>
            </a:r>
            <a:br>
              <a:rPr lang="pl-PL" altLang="pl-PL" dirty="0"/>
            </a:br>
            <a:r>
              <a:rPr lang="pl-PL" altLang="pl-PL" dirty="0"/>
              <a:t>(np. siedziba innego podmiotu), a pracodawca nie jest agencją pracy tymczasowej mogą być potrzebne dodatkowe wyjaśnienia lub/i dokumenty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dirty="0"/>
              <a:t>np. oświadczenie pracodawcy o formie powierzenia pracy, dokumenty potwierdzające, że pracodawca ma możliwość powierzenia pracy pod wskazanym adresem (np. umowa o współpracy)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2B20E97-BF74-45EF-B052-41E83794C2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045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62" y="692696"/>
            <a:ext cx="10364788" cy="1296144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Załącznik nr 1 – najważniejszy dokument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0130" y="1916832"/>
            <a:ext cx="11809312" cy="48245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Wynagrodzenie nie niższe niż minimalne niezależnie od wymiaru etatu i zgodne z innymi przedstawianymi dokumentami np. umową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Aktualnie nie mniej niż 3600 zł brutto/miesiąc (także po przeliczeniu liczby godzin i stawki godzinowej)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Stawka godzinowa w nie może być niższa niż 23,50 zł brutto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Wymiar czasu pracy/liczba godzin pracy konkretnie wskazane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 przypadku umowy cywilnoprawnej musi być wskazana liczba godzin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Okres powierzenia pracy – od tego najczęściej zależy długość udzielanego zezwolenia (maksymalnie 3 lata)</a:t>
            </a:r>
          </a:p>
          <a:p>
            <a:pPr marL="1231900" lvl="2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000" dirty="0"/>
              <a:t>Można wpisać od-do np. 01.01.2024 do 01.01.2027</a:t>
            </a:r>
          </a:p>
          <a:p>
            <a:pPr marL="1231900" lvl="2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000" dirty="0"/>
              <a:t>Można wpisać słowami np. „od dnia wydania decyzji na okres 3 lat”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6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2B20E97-BF74-45EF-B052-41E83794C2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920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62" y="737320"/>
            <a:ext cx="10364788" cy="1296144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Ubezpieczenie zdrowotne 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0130" y="2033464"/>
            <a:ext cx="11241510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Jeżeli w załączniku wskazano umowę o pracę/zlecenie nie ma obowiązku przedstawiania dodatkowego dokumentu 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Jeżeli w załączniku wskazano umowę o dzieło należy przedstawić dokument potwierdzający posiadanie ubezpieczenia od kosztów leczenia w Polsce</a:t>
            </a:r>
          </a:p>
          <a:p>
            <a:pPr marL="1231900" lvl="2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000" dirty="0"/>
              <a:t>Na przykład: oryginał polisy ubezpieczeniowej + potwierdzenie zapłaty</a:t>
            </a:r>
            <a:endParaRPr lang="pl-PL" dirty="0"/>
          </a:p>
          <a:p>
            <a:pPr marL="908050" lvl="2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3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72E5C16-DE8A-446B-8792-CB59333FF8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91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146" y="922289"/>
            <a:ext cx="11305256" cy="978577"/>
          </a:xfrm>
          <a:ln/>
        </p:spPr>
        <p:txBody>
          <a:bodyPr lIns="0" tIns="0" rIns="0" bIns="0" anchor="ctr"/>
          <a:lstStyle/>
          <a:p>
            <a:pPr marL="107950" indent="0" algn="l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sz="4000" dirty="0"/>
              <a:t>Informacja starosty (tzw. test rynku pracy)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5770" y="1900866"/>
            <a:ext cx="1187568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Warunki zatrudnienia zgodne z załącznikiem nr 1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Wydana NIE wcześniej niż 180 dni przed złożeniem wniosku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Miejsce wykonywania pracy a miejsce wydania informacji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Zgoda podmiotu powierzającego pracę na zatrudnienie obywateli RP oraz czy test rynku pracy został przeprowadzony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Wynagrodzenie NIE może być zaniżone, a wymagania zawyżone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Należy przedstawić dokumenty potwierdzające, że cudzoziemiec spełnia wskazane w niej warunki, np. wykształcenie </a:t>
            </a:r>
            <a:r>
              <a:rPr lang="pl-PL" sz="2400" dirty="0">
                <a:sym typeface="Wingdings" panose="05000000000000000000" pitchFamily="2" charset="2"/>
              </a:rPr>
              <a:t> dyplom </a:t>
            </a:r>
            <a:br>
              <a:rPr lang="pl-PL" sz="2400" dirty="0">
                <a:sym typeface="Wingdings" panose="05000000000000000000" pitchFamily="2" charset="2"/>
              </a:rPr>
            </a:br>
            <a:r>
              <a:rPr lang="pl-PL" sz="2400" dirty="0">
                <a:sym typeface="Wingdings" panose="05000000000000000000" pitchFamily="2" charset="2"/>
              </a:rPr>
              <a:t>wraz z ewentualnym tłumaczeniem</a:t>
            </a:r>
            <a:endParaRPr lang="pl-PL" sz="24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4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42F0EC-7BC6-43CD-BE57-FE11EDC694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34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146" y="922289"/>
            <a:ext cx="11305256" cy="978577"/>
          </a:xfrm>
          <a:ln/>
        </p:spPr>
        <p:txBody>
          <a:bodyPr lIns="0" tIns="0" rIns="0" bIns="0" anchor="ctr"/>
          <a:lstStyle/>
          <a:p>
            <a:pPr marL="107950" indent="0" algn="l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sz="4000" dirty="0"/>
              <a:t>Zwolnienie z informacji starosty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5770" y="1900866"/>
            <a:ext cx="1187568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4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42F0EC-7BC6-43CD-BE57-FE11EDC694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0576924-92C0-4038-AABD-6FF913D48255}"/>
              </a:ext>
            </a:extLst>
          </p:cNvPr>
          <p:cNvSpPr txBox="1">
            <a:spLocks/>
          </p:cNvSpPr>
          <p:nvPr/>
        </p:nvSpPr>
        <p:spPr>
          <a:xfrm>
            <a:off x="158954" y="1755800"/>
            <a:ext cx="11842496" cy="498556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5000" dirty="0"/>
              <a:t>zawody umieszczone w wykazach „wojewódzkim” i „ogólnopolskim”</a:t>
            </a:r>
          </a:p>
          <a:p>
            <a:pPr marL="831850" lvl="1" indent="-323850" hangingPunct="1">
              <a:buSzPct val="183000"/>
              <a:buBlip>
                <a:blip r:embed="rId4">
                  <a:extLst/>
                </a:blip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500" dirty="0"/>
              <a:t>Rozporządzenie Wojewody  </a:t>
            </a:r>
            <a:r>
              <a:rPr lang="pl-PL" sz="4500" dirty="0">
                <a:solidFill>
                  <a:srgbClr val="00638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do wykazu</a:t>
            </a:r>
            <a:r>
              <a:rPr lang="pl-PL" sz="4500" dirty="0">
                <a:solidFill>
                  <a:srgbClr val="00638E"/>
                </a:solidFill>
              </a:rPr>
              <a:t> </a:t>
            </a:r>
          </a:p>
          <a:p>
            <a:pPr marL="831850" lvl="1" indent="-323850" hangingPunct="1">
              <a:buSzPct val="183000"/>
              <a:buBlip>
                <a:blip r:embed="rId4">
                  <a:extLst/>
                </a:blip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500" dirty="0"/>
              <a:t>Rozporządzenie </a:t>
            </a:r>
            <a:r>
              <a:rPr lang="pl-PL" sz="4500" dirty="0" err="1"/>
              <a:t>MRPiPS</a:t>
            </a:r>
            <a:r>
              <a:rPr lang="pl-PL" sz="4500" dirty="0"/>
              <a:t>  </a:t>
            </a:r>
            <a:r>
              <a:rPr lang="pl-PL" sz="4500" dirty="0">
                <a:solidFill>
                  <a:srgbClr val="00638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pl-PL" sz="4500" dirty="0"/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5000" dirty="0"/>
              <a:t>posiadanie zezwolenia na pracę </a:t>
            </a:r>
          </a:p>
          <a:p>
            <a:pPr marL="831850" lvl="1" indent="-323850" hangingPunct="1">
              <a:buSzPct val="183000"/>
              <a:buBlip>
                <a:blip r:embed="rId4">
                  <a:extLst/>
                </a:blip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500" dirty="0"/>
              <a:t>wydane przed złożeniem wniosku o pobyt, ważne w dniu złożenia wniosku, u tego samego pracodawcy na tym samym stanowisku LUB</a:t>
            </a:r>
          </a:p>
          <a:p>
            <a:pPr marL="831850" lvl="1" indent="-323850" hangingPunct="1">
              <a:buSzPct val="183000"/>
              <a:buBlip>
                <a:blip r:embed="rId4">
                  <a:extLst/>
                </a:blip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500" dirty="0"/>
              <a:t>uzyskane zezwolenie na pracę u tego samego pracodawcy na tym samym stanowisku już po złożeniu wniosku i posiadanie go w dniu orzekania w sprawie udzielenia zezwolenia na pobyt czasowy i pracę</a:t>
            </a:r>
            <a:r>
              <a:rPr lang="pl-PL" sz="4000" dirty="0"/>
              <a:t>,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5100" dirty="0"/>
              <a:t>zatrudnienie u tego samego pracodawcy i na tym samym stanowisku na podstawie oświadczenia o powierzeniu wykonywania pracy: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500" dirty="0"/>
              <a:t>Co najmniej 3 miesiące bezpośrednio przed złożeniem wniosku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500" dirty="0"/>
              <a:t>Oświadczenie o powierzeniu wykonywania pracy, umowa o pracę  i potwierdzenie opłacenia składek załączone do wniosku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5100" dirty="0"/>
              <a:t>3-letni nieprzerwany, legalny pobyt w Polsce przed złożeniem wniosku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dirty="0"/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2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6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6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74501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38" y="1236822"/>
            <a:ext cx="11305256" cy="978577"/>
          </a:xfrm>
          <a:ln/>
        </p:spPr>
        <p:txBody>
          <a:bodyPr lIns="0" tIns="0" rIns="0" bIns="0" anchor="ctr"/>
          <a:lstStyle/>
          <a:p>
            <a:pPr marL="107950" indent="0" algn="l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000" dirty="0"/>
              <a:t>Zwolnienie z obowiązku posiadania zezwolenia na pracę</a:t>
            </a:r>
            <a:endParaRPr lang="pl-PL" alt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5770" y="1900866"/>
            <a:ext cx="1187568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4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42F0EC-7BC6-43CD-BE57-FE11EDC694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0576924-92C0-4038-AABD-6FF913D48255}"/>
              </a:ext>
            </a:extLst>
          </p:cNvPr>
          <p:cNvSpPr txBox="1">
            <a:spLocks/>
          </p:cNvSpPr>
          <p:nvPr/>
        </p:nvSpPr>
        <p:spPr>
          <a:xfrm>
            <a:off x="13870" y="2564904"/>
            <a:ext cx="11987579" cy="40324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400" dirty="0"/>
              <a:t>Obywatele Ukrainy (tylko zgłoszenie na praca.gov.pl)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400" dirty="0"/>
              <a:t>Absolwent szkoły ponadpodstawowej w Polsce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400" dirty="0"/>
              <a:t>Student studiów stacjonarnych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400" dirty="0"/>
              <a:t>Niektóre zawody: Lekarz, lekarz-dentysta, pielęgniarka, nauczyciel akademicki</a:t>
            </a:r>
          </a:p>
          <a:p>
            <a:pPr marL="107950" indent="0" hangingPunct="1">
              <a:lnSpc>
                <a:spcPct val="12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400" dirty="0"/>
          </a:p>
          <a:p>
            <a:pPr marL="107950" indent="0" hangingPunct="1">
              <a:lnSpc>
                <a:spcPct val="12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400" b="1" dirty="0"/>
              <a:t>Uwaga! </a:t>
            </a:r>
            <a:r>
              <a:rPr lang="pl-PL" sz="3400" dirty="0"/>
              <a:t>To oczywiście tylko niektóre (najczęstsze) sytuacje, gdy cudzoziemiec jest zwolniony z obowiązku posiadania zezwolenia na pracę.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dirty="0"/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2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6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6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62087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38" y="1172933"/>
            <a:ext cx="11809311" cy="978577"/>
          </a:xfrm>
          <a:ln/>
        </p:spPr>
        <p:txBody>
          <a:bodyPr lIns="0" tIns="0" rIns="0" bIns="0" anchor="ctr"/>
          <a:lstStyle/>
          <a:p>
            <a:pPr marL="107950" indent="0" algn="l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000" dirty="0"/>
              <a:t>Kiedy nie udzielimy zezwolenia na pobyt czasowy i pracę - NAJCZĘSTSZE SYTUACJE</a:t>
            </a:r>
            <a:endParaRPr lang="pl-PL" alt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5770" y="1900866"/>
            <a:ext cx="1187568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4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42F0EC-7BC6-43CD-BE57-FE11EDC694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0576924-92C0-4038-AABD-6FF913D48255}"/>
              </a:ext>
            </a:extLst>
          </p:cNvPr>
          <p:cNvSpPr txBox="1">
            <a:spLocks/>
          </p:cNvSpPr>
          <p:nvPr/>
        </p:nvSpPr>
        <p:spPr>
          <a:xfrm>
            <a:off x="54524" y="2458236"/>
            <a:ext cx="11987579" cy="403244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Kiedy cudzoziemiec nie spełni warunków (ponieważ np. nie uzupełni dokumentu, </a:t>
            </a:r>
            <a:br>
              <a:rPr lang="pl-PL" sz="3600" dirty="0"/>
            </a:br>
            <a:r>
              <a:rPr lang="pl-PL" sz="3600" dirty="0"/>
              <a:t>o który wzywaliśmy)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Kiedy dane cudzoziemca figurują w wykazie osób niepożądanych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Kiedy dane cudzoziemca figurują w Systemie Informacyjnym </a:t>
            </a:r>
            <a:r>
              <a:rPr lang="pl-PL" sz="3600" dirty="0" err="1"/>
              <a:t>Schengen</a:t>
            </a:r>
            <a:endParaRPr lang="pl-PL" sz="3600" dirty="0"/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Kiedy wymagają tego względy obronności lub bezpieczeństwa państwa lub porządku publicznego 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Kiedy cudzoziemiec poda we wniosku lub w składanych dokumentach nieprawdziwe informacje (np. dotyczące tego, czy był w Polsce karany) lub złoży podrobione dokumenty 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Kiedy cudzoziemiec przebywa w Polsce nielegalnie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dirty="0"/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2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6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6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45721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54" y="1017759"/>
            <a:ext cx="11809311" cy="978577"/>
          </a:xfrm>
          <a:ln/>
        </p:spPr>
        <p:txBody>
          <a:bodyPr lIns="0" tIns="0" rIns="0" bIns="0" anchor="ctr"/>
          <a:lstStyle/>
          <a:p>
            <a:pPr marL="107950" indent="0" algn="l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000" dirty="0"/>
              <a:t>Szczególne rozwiązanie dla obywateli Ukrainy</a:t>
            </a:r>
            <a:endParaRPr lang="pl-PL" alt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88281" y="1795287"/>
            <a:ext cx="1187568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4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42F0EC-7BC6-43CD-BE57-FE11EDC694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0576924-92C0-4038-AABD-6FF913D48255}"/>
              </a:ext>
            </a:extLst>
          </p:cNvPr>
          <p:cNvSpPr txBox="1">
            <a:spLocks/>
          </p:cNvSpPr>
          <p:nvPr/>
        </p:nvSpPr>
        <p:spPr>
          <a:xfrm>
            <a:off x="-1915" y="2004455"/>
            <a:ext cx="11987579" cy="46368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100" dirty="0"/>
              <a:t>Obywatel Ukrainy, który nie spełni wymagań niezbędnych do uzyskania zezwolenia na pobyt (np. nie uzupełni dokumentu, o który wzywaliśmy) – otrzymuje zezwolenie roczne 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100" dirty="0"/>
              <a:t>Dotyczy to wszystkich obywateli Ukrainy, niezależnie od tego, od kiedy są </a:t>
            </a:r>
            <a:br>
              <a:rPr lang="pl-PL" sz="3100" dirty="0"/>
            </a:br>
            <a:r>
              <a:rPr lang="pl-PL" sz="3100" dirty="0"/>
              <a:t>w Polsce 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100" dirty="0"/>
              <a:t>Nie dotyczy sytuacji: </a:t>
            </a:r>
          </a:p>
          <a:p>
            <a:pPr marL="831850" lvl="1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800" dirty="0"/>
              <a:t>gdy dane cudzoziemca figurują w wykazie osób niepożądanych lub SIS</a:t>
            </a:r>
          </a:p>
          <a:p>
            <a:pPr marL="831850" lvl="1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800" dirty="0"/>
              <a:t>gdy cudzoziemiec podał lub złożył nieprawdziwe informacje/dokumenty</a:t>
            </a:r>
          </a:p>
          <a:p>
            <a:pPr marL="831850" lvl="1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800" dirty="0"/>
              <a:t>gdy wymagają tego względy obronności/bezpieczeństwa/porządku publicznego</a:t>
            </a:r>
            <a:endParaRPr lang="pl-PL" sz="8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08032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62" y="836712"/>
            <a:ext cx="10364788" cy="1863511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Pracodawca o wniosek o zezwolenie na pobyt czasowy i pracę 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92138" y="2781399"/>
            <a:ext cx="11809312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Wypełnia załącznik nr 1 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Przygotowuje inne dokumenty potwierdzające okoliczności zawarte we wniosku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b="1" dirty="0"/>
              <a:t>Nie</a:t>
            </a:r>
            <a:r>
              <a:rPr lang="pl-PL" dirty="0"/>
              <a:t> jest stroną w postępowaniu: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dirty="0"/>
              <a:t>wszystkie pisma, decyzję wysyłamy tylko cudzoziemcowi lub pełnomocnikowi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dirty="0"/>
              <a:t>nie może uzyskać informacji o stanie sprawy, jeżeli nie ma pełnomocnictwa/upoważnienia</a:t>
            </a:r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69579BF-F039-4B29-9384-EF68DFBA94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986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38" y="922289"/>
            <a:ext cx="11809311" cy="978577"/>
          </a:xfrm>
          <a:ln/>
        </p:spPr>
        <p:txBody>
          <a:bodyPr lIns="0" tIns="0" rIns="0" bIns="0" anchor="ctr"/>
          <a:lstStyle/>
          <a:p>
            <a:pPr marL="107950" indent="0" algn="l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4000" dirty="0"/>
              <a:t>O czym trzeba pamiętać?</a:t>
            </a:r>
            <a:endParaRPr lang="pl-PL" alt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5770" y="1900866"/>
            <a:ext cx="1187568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4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42F0EC-7BC6-43CD-BE57-FE11EDC694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0576924-92C0-4038-AABD-6FF913D48255}"/>
              </a:ext>
            </a:extLst>
          </p:cNvPr>
          <p:cNvSpPr txBox="1">
            <a:spLocks/>
          </p:cNvSpPr>
          <p:nvPr/>
        </p:nvSpPr>
        <p:spPr>
          <a:xfrm>
            <a:off x="0" y="1960312"/>
            <a:ext cx="11987579" cy="463703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Zezwolenia na pobyt czasowy udziela, odmawia jego udzielenia albo cofa je wojewoda właściwy ze względu na miejsce pobytu.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Poinformuj nas o każdej zmianie miejsca zamieszkania (lub adresu do korespondencji)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Jeśli wyznaczyłeś pełnomocnika, dołącz do dokumentów oryginał pełnomocnictwa. Jeśli masz więcej niż jednego pełnomocnika, pamiętaj aby wskazać tego, do którego mamy wysyłać korespondencję.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Jeśli wyjedziesz za granicę i nie ustanowisz pełnomocnika do prowadzenia sprawy, powinieneś przynajmniej wskazać pełnomocnika do doręczeń w Polsce. 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600" dirty="0"/>
              <a:t>Składaj dokumenty w oryginale (do wglądu) lub uwierzytelnionej kopii.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600" dirty="0"/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400" dirty="0"/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2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36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600" dirty="0"/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400" dirty="0"/>
          </a:p>
          <a:p>
            <a:pPr hangingPunct="1"/>
            <a:endParaRPr lang="pl-PL" sz="2000" dirty="0"/>
          </a:p>
          <a:p>
            <a:pPr hangingPunct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66548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10062"/>
            <a:ext cx="10364788" cy="1944687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400" dirty="0"/>
              <a:t>Mieszkaj i pracuj w Polsce legalnie - </a:t>
            </a:r>
            <a:br>
              <a:rPr lang="pl-PL" altLang="pl-PL" sz="4400" dirty="0"/>
            </a:br>
            <a:r>
              <a:rPr lang="pl-PL" altLang="pl-PL" sz="4400" dirty="0"/>
              <a:t>zezwolenie na pobyt czasowy i pracę </a:t>
            </a:r>
            <a:endParaRPr lang="pl-PL" altLang="pl-PL" sz="4400" dirty="0">
              <a:solidFill>
                <a:srgbClr val="74C6C7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24902B4-FC7C-45A3-B0B3-C21AC1FEDEA3}"/>
              </a:ext>
            </a:extLst>
          </p:cNvPr>
          <p:cNvSpPr txBox="1"/>
          <p:nvPr/>
        </p:nvSpPr>
        <p:spPr>
          <a:xfrm>
            <a:off x="7896994" y="5013176"/>
            <a:ext cx="36724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>
                <a:solidFill>
                  <a:srgbClr val="0083A5"/>
                </a:solidFill>
                <a:latin typeface="+mj-lt"/>
              </a:rPr>
              <a:t>Poznań, 12 grudnia 2023 r. 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90F7C78-E417-42B3-854A-E9753178F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57321"/>
              </p:ext>
            </p:extLst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10062"/>
            <a:ext cx="10364788" cy="1944687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400" dirty="0"/>
              <a:t>Zmiana jednolitego zezwolenia na pobyt czasowy i pracę </a:t>
            </a:r>
            <a:endParaRPr lang="pl-PL" altLang="pl-PL" sz="4400" dirty="0">
              <a:solidFill>
                <a:srgbClr val="74C6C7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90F7C78-E417-42B3-854A-E9753178F0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178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835" y="1103328"/>
            <a:ext cx="10945216" cy="1152128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4000" dirty="0"/>
              <a:t>Kiedy powinieneś złożyć wniosek o zmianę zezwolenia?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0130" y="2294064"/>
            <a:ext cx="11420626" cy="454303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Wniosek o zmianę jednolitego zezwolenia na pobyt czasowy i pracę powinieneś złożyć, gdy: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nastąpiła </a:t>
            </a:r>
            <a:r>
              <a:rPr lang="pl-PL" b="1" dirty="0"/>
              <a:t>zmiana pracodawcy</a:t>
            </a:r>
            <a:r>
              <a:rPr lang="pl-PL" dirty="0"/>
              <a:t>;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b="1" dirty="0"/>
              <a:t>uzyskałeś uprawnienie do wykonywania pracy bez zezwolenia na pracę</a:t>
            </a:r>
            <a:r>
              <a:rPr lang="pl-PL" dirty="0"/>
              <a:t>, a posiadasz jednolite zezwolenie na pobyt i pracę, w którym został wskazany pracodawca;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b="1" dirty="0"/>
              <a:t>nastąpiła zmiana pracodawcy użytkownika</a:t>
            </a:r>
            <a:r>
              <a:rPr lang="pl-PL" dirty="0"/>
              <a:t>, a praca w dalszym ciągu wykonywana jest dla tej samej Agencji Pracy Tymczasowej, na rzecz której wydano zezwolenie na pobyt czasowy i pracę;</a:t>
            </a:r>
          </a:p>
          <a:p>
            <a:pPr marL="431800" indent="-323850" hangingPunct="1">
              <a:lnSpc>
                <a:spcPct val="12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 dalszym ciągu wykonujesz pracę u pracodawcy, dla którego wojewoda udzielił Ci zezwolenia, jednak </a:t>
            </a:r>
            <a:r>
              <a:rPr lang="pl-PL" b="1" dirty="0"/>
              <a:t>nastąpiła zmiana warunków zatrudnienia </a:t>
            </a:r>
            <a:r>
              <a:rPr lang="pl-PL" dirty="0"/>
              <a:t>dotyczących: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stanowiska pracy;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najniższego wynagrodzenia, które będziesz otrzymywać na danym stanowisku;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wymiaru czasu pracy;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rodzaju umowy, na podstawie której będziesz wykonywać pracę.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/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3231C9-BA97-4D15-B73E-92FC78B4E4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78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146" y="1056591"/>
            <a:ext cx="10945216" cy="1152128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4000" dirty="0"/>
              <a:t>Gdzie złożyć wniosek o zmianę zezwolenia?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0130" y="2126326"/>
            <a:ext cx="11809312" cy="45430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Wojewoda właściwy ze względu na miejsce aktualnego pobytu,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	</a:t>
            </a:r>
            <a:r>
              <a:rPr lang="pl-PL" b="1" dirty="0"/>
              <a:t>NIE</a:t>
            </a:r>
            <a:r>
              <a:rPr lang="pl-PL" dirty="0"/>
              <a:t> wojewoda, który udzielił zezwolenia! </a:t>
            </a:r>
            <a:endParaRPr lang="pl-PL" sz="2600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/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3231C9-BA97-4D15-B73E-92FC78B4E4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E9C1DE9-CDB3-4F90-ACA7-1760F6E7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46" y="3083169"/>
            <a:ext cx="1094521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 kern="1200">
                <a:solidFill>
                  <a:srgbClr val="00638E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638E"/>
                </a:solidFill>
                <a:latin typeface="Open Sans" pitchFamily="32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638E"/>
                </a:solidFill>
                <a:latin typeface="Open Sans" pitchFamily="32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638E"/>
                </a:solidFill>
                <a:latin typeface="Open Sans" pitchFamily="32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638E"/>
                </a:solidFill>
                <a:latin typeface="Open Sans" pitchFamily="32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638E"/>
                </a:solidFill>
                <a:latin typeface="Open Sans" pitchFamily="32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638E"/>
                </a:solidFill>
                <a:latin typeface="Open Sans" pitchFamily="32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638E"/>
                </a:solidFill>
                <a:latin typeface="Open Sans" pitchFamily="32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638E"/>
                </a:solidFill>
                <a:latin typeface="Open Sans" pitchFamily="32" charset="0"/>
                <a:ea typeface="Microsoft YaHei" panose="020B0503020204020204" pitchFamily="34" charset="-122"/>
              </a:defRPr>
            </a:lvl9pPr>
          </a:lstStyle>
          <a:p>
            <a:pPr algn="l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4000" dirty="0"/>
              <a:t>Czego nie możemy zmienić w zezwoleniu?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839327FE-6CC4-4FAD-B602-6785CBBB6760}"/>
              </a:ext>
            </a:extLst>
          </p:cNvPr>
          <p:cNvSpPr txBox="1">
            <a:spLocks/>
          </p:cNvSpPr>
          <p:nvPr/>
        </p:nvSpPr>
        <p:spPr>
          <a:xfrm>
            <a:off x="-16774" y="4149616"/>
            <a:ext cx="12193588" cy="27107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Nie możemy zmienić okresu ważności zezwolenia na pobyt czasowy i pracę: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b="1" dirty="0"/>
              <a:t>nie możemy przedłużyć zezwolenia</a:t>
            </a:r>
            <a:r>
              <a:rPr lang="pl-PL" sz="2600" dirty="0"/>
              <a:t>;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b="1" dirty="0"/>
              <a:t>nie możemy skrócić zezwolenia</a:t>
            </a:r>
            <a:r>
              <a:rPr lang="pl-PL" sz="2600" dirty="0"/>
              <a:t> – jeśli nowy pracodawca zamierza zatrudnić cię np. na 6 miesięcy, a posiadasz zezwolenie, które ważne jest jeszcze 2 lata - odmówimy zmiany zezwolenia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/>
          </a:p>
          <a:p>
            <a:pPr hangingPunct="1"/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91549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146" y="1056591"/>
            <a:ext cx="10945216" cy="914688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4000" dirty="0"/>
              <a:t>Warunki zmiany zezwolenia - dokumenty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84852" y="1963262"/>
            <a:ext cx="11844590" cy="477810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Formularz wniosku o zmianę zezwolenia wypełniony zgodnie z pouczeniem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Załącznik nr 1 do wniosku wypełniony przez podmiot powierzający pracę, podpisany przez osobę uprawnioną do jego reprezentowania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Potwierdzenie uiszczenia opłaty skarbowej 220 zł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Informacja starosty (jeżeli jest wymagana)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Ubezpieczenie zdrowotne (w przypadku umowy o dzieło)</a:t>
            </a:r>
          </a:p>
          <a:p>
            <a:pPr marL="107950" indent="0" hangingPunct="1">
              <a:lnSpc>
                <a:spcPct val="11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Podstawowym warunkiem zmiany zezwolenia (w przypadku zmiany pracodawcy) jest powiadomienie wojewody o utracie pracy u poprzedniego pracodawcy w ciągu 15 dni roboczych – najlepiej dołączyć </a:t>
            </a:r>
            <a:r>
              <a:rPr lang="pl-PL" sz="2600"/>
              <a:t>potwierdzenie takiego powiadomienia </a:t>
            </a:r>
            <a:r>
              <a:rPr lang="pl-PL" sz="2600" dirty="0"/>
              <a:t>do wniosku o zmianę.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600" dirty="0"/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/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3231C9-BA97-4D15-B73E-92FC78B4E4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72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609" y="1175336"/>
            <a:ext cx="11571355" cy="914688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2800" dirty="0"/>
              <a:t>Różnice między procedurą zmiany zezwolenia na pobyt i pracę a udzieleniem nowego/kolejnego zezwolenia na pobyt i pracę</a:t>
            </a:r>
            <a:endParaRPr lang="pl-PL" altLang="pl-PL" sz="28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22900" y="2290782"/>
            <a:ext cx="11809312" cy="45430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brak obowiązku osobistego złożenia wniosku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nie są pobierane odciski linii papilarnych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nie musisz dołączać fotografii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nie wymieniasz karty pobytu – co oznacza brak opłaty za wydanie karty pobytu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po zmianie zezwolenia pracujesz nadal legalnie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opłata za zmianę zezwolenia jest niższa o 220 zł (o połowę) od opłaty za wydanie zezwolenia na pobyt czasowy i pracę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wniosek o zmianę zezwolenia na pobyt i pracę nie jest opiniowany przez Policję, Straż Graniczą, Agencję Bezpieczeństwa Wewnętrznego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2600" dirty="0"/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/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3231C9-BA97-4D15-B73E-92FC78B4E4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380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10062"/>
            <a:ext cx="10364788" cy="1944687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400" dirty="0"/>
              <a:t>Specjalne rozwiązania dla obywateli Ukrainy </a:t>
            </a:r>
            <a:endParaRPr lang="pl-PL" altLang="pl-PL" sz="4400" dirty="0">
              <a:solidFill>
                <a:srgbClr val="74C6C7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90F7C78-E417-42B3-854A-E9753178F0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818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146" y="1056591"/>
            <a:ext cx="10945216" cy="914688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4000" dirty="0"/>
              <a:t>Legalny pobyt w Polsce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90148" y="2005718"/>
            <a:ext cx="12103440" cy="48522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000" dirty="0"/>
              <a:t>Legalny pobyt do 04.03.2024 r. </a:t>
            </a:r>
          </a:p>
          <a:p>
            <a:pPr marL="431800" indent="-323850" hangingPunct="1">
              <a:lnSpc>
                <a:spcPct val="11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>
                <a:solidFill>
                  <a:srgbClr val="0083A5"/>
                </a:solidFill>
              </a:rPr>
              <a:t>Obywatele Ukrainy, którzy przybyli do Polski z Ukrainy od 24.02.2022 r. i chcą w Polsce pozostać</a:t>
            </a:r>
          </a:p>
          <a:p>
            <a:pPr marL="431800" indent="-323850" hangingPunct="1">
              <a:lnSpc>
                <a:spcPct val="11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>
                <a:solidFill>
                  <a:srgbClr val="0083A5"/>
                </a:solidFill>
              </a:rPr>
              <a:t>Małżonkowie obywateli Ukrainy, którzy przybyli do Polski z Ukrainy od 24.02.2022 r. i chcą w Polsce pozostać</a:t>
            </a:r>
          </a:p>
          <a:p>
            <a:pPr marL="431800" indent="-323850" hangingPunct="1">
              <a:lnSpc>
                <a:spcPct val="11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>
                <a:solidFill>
                  <a:srgbClr val="0083A5"/>
                </a:solidFill>
              </a:rPr>
              <a:t>Dzieci, które urodziły się w Polsce, a matka jest obywatelką Ukrainy lub żoną obywatela Ukrainy oraz przybyła do Polski z Ukrainy od 24.02.2022 r. i chce w Polsce pozostać. Pobyt dziecka uznaje się za legalny w okresie legalnego pobytu matki.</a:t>
            </a:r>
          </a:p>
          <a:p>
            <a:pPr marL="107950" indent="0" hangingPunct="1">
              <a:lnSpc>
                <a:spcPct val="11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Uwaga! Utrata uprawnienia przy wyjeździe z Polski na okres powyżej 30 dni!</a:t>
            </a:r>
          </a:p>
          <a:p>
            <a:pPr marL="431800" indent="-323850" hangingPunct="1">
              <a:lnSpc>
                <a:spcPct val="11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>
                <a:solidFill>
                  <a:srgbClr val="0083A5"/>
                </a:solidFill>
              </a:rPr>
              <a:t>W niektórych przypadkach legalny pobyt przedłużony do 30.08.2024 lub 30.09.2024 r. informacje znajdziesz tutaj: https://migrant.poznan.uw.gov.pl/pl/procedury/legalny-pobyt-w-polsce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/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3231C9-BA97-4D15-B73E-92FC78B4E4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7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146" y="1056591"/>
            <a:ext cx="10945216" cy="914688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4000" dirty="0"/>
              <a:t>Legalna praca w Polsce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90148" y="2032461"/>
            <a:ext cx="11809312" cy="45430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lnSpc>
                <a:spcPct val="11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>
                <a:solidFill>
                  <a:srgbClr val="0083A5"/>
                </a:solidFill>
              </a:rPr>
              <a:t>obywatel Ukrainy lub współmałżonek obywatela Ukrainy, który przybył do Polski z Ukrainy od 24.02.2022 r. i chce w Polsce pozostać</a:t>
            </a:r>
          </a:p>
          <a:p>
            <a:pPr marL="431800" indent="-323850" hangingPunct="1">
              <a:lnSpc>
                <a:spcPct val="110000"/>
              </a:lnSpc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>
                <a:solidFill>
                  <a:srgbClr val="0083A5"/>
                </a:solidFill>
              </a:rPr>
              <a:t>obywatel Ukrainy, który przebywa w Polsce legalnie na podstawie innych dokumentów np. zezwolenia na pobyt czasowy, wizy – nie ma znaczenia, od kiedy jest w Polsce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Mogą pracować legalnie w Polsce bez dodatkowych zezwoleń, jedynym warunkiem jest zgłoszenie pracodawcy, który powiadamia powiatowy urząd pracy o powierzeniu pracy w terminie 14 dni od dnia jej podjęcia </a:t>
            </a:r>
            <a:br>
              <a:rPr lang="pl-PL" sz="2400" dirty="0"/>
            </a:br>
            <a:r>
              <a:rPr lang="pl-PL" sz="2400" dirty="0"/>
              <a:t>(elektronicznie </a:t>
            </a:r>
            <a:r>
              <a:rPr lang="pl-PL" sz="2400" dirty="0">
                <a:sym typeface="Wingdings" panose="05000000000000000000" pitchFamily="2" charset="2"/>
              </a:rPr>
              <a:t></a:t>
            </a:r>
            <a:r>
              <a:rPr lang="pl-PL" sz="2400" dirty="0"/>
              <a:t> praca.gov.pl) 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/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3231C9-BA97-4D15-B73E-92FC78B4E4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889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146" y="1056591"/>
            <a:ext cx="10945216" cy="914688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4000" dirty="0"/>
              <a:t>Pobyt czasowy dla posiadaczy PESEL UKR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87252" y="2005718"/>
            <a:ext cx="11986205" cy="466364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Rodzaje zezwoleń, o które mogą się starać posiadacze nr PESEL UKR: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>
                <a:solidFill>
                  <a:srgbClr val="0083A5"/>
                </a:solidFill>
              </a:rPr>
              <a:t>Pobyt czasowy i praca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>
                <a:solidFill>
                  <a:srgbClr val="0083A5"/>
                </a:solidFill>
              </a:rPr>
              <a:t>Pobyt czasowy w związku z prowadzeniem działalności gospodarczej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>
                <a:solidFill>
                  <a:srgbClr val="0083A5"/>
                </a:solidFill>
              </a:rPr>
              <a:t>Pobyt czasowy w celu wykonywania pracy w zawodzie wymagającym wysokich kwalifikacji (tzw. niebieska karta UE)</a:t>
            </a:r>
          </a:p>
          <a:p>
            <a:pPr marL="107950" indent="0" hangingPunct="1">
              <a:lnSpc>
                <a:spcPct val="11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b="1" dirty="0"/>
              <a:t>UWAGA! </a:t>
            </a:r>
            <a:r>
              <a:rPr lang="pl-PL" sz="2400" dirty="0"/>
              <a:t>W przypadku innego celu pobytu wydamy postanowienie o odmowie wszczęcia postępowania!</a:t>
            </a:r>
          </a:p>
          <a:p>
            <a:pPr marL="107950" indent="0" hangingPunct="1">
              <a:lnSpc>
                <a:spcPct val="12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b="1" dirty="0"/>
              <a:t>UWAGA! </a:t>
            </a:r>
            <a:r>
              <a:rPr lang="pl-PL" sz="2400" dirty="0"/>
              <a:t>Uzyskanie zezwolenia oznacza utratę statusu „UKR” co oznacza utratę uprawnień wynikających z ustawy o pomocy obywatelom Ukrainy w związku z konfliktem zbrojnym na terytorium tego państwa m.in. dostępu do świadczeń pieniężnych i niepieniężnych, dostępu do opieki medycznej, dostępu do edukacji i innych usług publicznych.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600" dirty="0"/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/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3231C9-BA97-4D15-B73E-92FC78B4E4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55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954" y="974056"/>
            <a:ext cx="10945216" cy="914688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4000" dirty="0"/>
              <a:t>Pobyt czasowy dla posiadaczy PESEL UKR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09322" y="1807568"/>
            <a:ext cx="11809312" cy="4933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hangingPunct="1">
              <a:lnSpc>
                <a:spcPct val="12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W jaki sposób i gdzie złożyć wniosek? </a:t>
            </a:r>
          </a:p>
          <a:p>
            <a:pPr marL="107950" indent="0" hangingPunct="1">
              <a:lnSpc>
                <a:spcPct val="12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1. </a:t>
            </a:r>
            <a:r>
              <a:rPr lang="pl-PL" sz="2400" dirty="0">
                <a:solidFill>
                  <a:srgbClr val="0083A5"/>
                </a:solidFill>
              </a:rPr>
              <a:t>	Wejdź na stronę mos.cudzoziemcy.gov.pl i utwórz konto</a:t>
            </a:r>
            <a:br>
              <a:rPr lang="pl-PL" sz="2400" dirty="0">
                <a:solidFill>
                  <a:srgbClr val="0083A5"/>
                </a:solidFill>
              </a:rPr>
            </a:br>
            <a:r>
              <a:rPr lang="pl-PL" sz="2400" dirty="0">
                <a:solidFill>
                  <a:srgbClr val="0083A5"/>
                </a:solidFill>
              </a:rPr>
              <a:t>2. 	Zapoznaj się z informacjami i listą najczęściej popełnianych błędów</a:t>
            </a:r>
            <a:br>
              <a:rPr lang="pl-PL" sz="2400" dirty="0">
                <a:solidFill>
                  <a:srgbClr val="0083A5"/>
                </a:solidFill>
              </a:rPr>
            </a:br>
            <a:r>
              <a:rPr lang="pl-PL" sz="2400" dirty="0">
                <a:solidFill>
                  <a:srgbClr val="0083A5"/>
                </a:solidFill>
              </a:rPr>
              <a:t>3.   	Wypełnij wniosek o udzielenie zezwolenia na pobyt czasowy</a:t>
            </a:r>
            <a:br>
              <a:rPr lang="pl-PL" sz="2400" dirty="0">
                <a:solidFill>
                  <a:srgbClr val="0083A5"/>
                </a:solidFill>
              </a:rPr>
            </a:br>
            <a:r>
              <a:rPr lang="pl-PL" sz="2400" dirty="0">
                <a:solidFill>
                  <a:srgbClr val="0083A5"/>
                </a:solidFill>
              </a:rPr>
              <a:t>4.    	Podaj we wniosku adresu e-mail, na który po zarejestrowaniu wniosku w urzędzie, 	dostaniesz kod dostępu do sprawdzania statusu sprawy</a:t>
            </a:r>
            <a:br>
              <a:rPr lang="pl-PL" sz="2400" dirty="0">
                <a:solidFill>
                  <a:srgbClr val="0083A5"/>
                </a:solidFill>
              </a:rPr>
            </a:br>
            <a:r>
              <a:rPr lang="pl-PL" sz="2400" dirty="0">
                <a:solidFill>
                  <a:srgbClr val="0083A5"/>
                </a:solidFill>
              </a:rPr>
              <a:t>5.   	Wydrukuj formularz wniosku i go podpisz</a:t>
            </a:r>
            <a:br>
              <a:rPr lang="pl-PL" sz="2400" dirty="0">
                <a:solidFill>
                  <a:srgbClr val="0083A5"/>
                </a:solidFill>
              </a:rPr>
            </a:br>
            <a:r>
              <a:rPr lang="pl-PL" sz="2400" dirty="0">
                <a:solidFill>
                  <a:srgbClr val="0083A5"/>
                </a:solidFill>
              </a:rPr>
              <a:t>6.  	</a:t>
            </a:r>
            <a:r>
              <a:rPr lang="pl-PL" sz="2400" b="1" dirty="0">
                <a:solidFill>
                  <a:srgbClr val="0083A5"/>
                </a:solidFill>
              </a:rPr>
              <a:t>Na pierwszej stronie formularza dopisz: PESEL UKR</a:t>
            </a:r>
            <a:br>
              <a:rPr lang="pl-PL" sz="2400" dirty="0">
                <a:solidFill>
                  <a:srgbClr val="0083A5"/>
                </a:solidFill>
              </a:rPr>
            </a:br>
            <a:r>
              <a:rPr lang="pl-PL" sz="2400" dirty="0">
                <a:solidFill>
                  <a:srgbClr val="0083A5"/>
                </a:solidFill>
              </a:rPr>
              <a:t>7.    	Wydrukowany formularz wraz z załącznikami wyślij za pośrednictwem 	operatora 	pocztowego do Poznania lub jednej z delegatur</a:t>
            </a:r>
          </a:p>
          <a:p>
            <a:pPr marL="107950" indent="0" hangingPunct="1">
              <a:lnSpc>
                <a:spcPct val="11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UWAGA! Złożenie wniosku nie wymaga osobistego stawiennictwa w urzędzie - </a:t>
            </a:r>
            <a:r>
              <a:rPr lang="pl-PL" sz="2400" b="1" dirty="0"/>
              <a:t>nie rezerwuj wizyty w Urzędzie</a:t>
            </a:r>
            <a:r>
              <a:rPr lang="pl-PL" sz="2400" dirty="0"/>
              <a:t> – zgodnie z regulaminem rezerwacji wizyt, wizyta w celu, który nie wymaga osobistego stawiennictwa nie będzie realizowana.</a:t>
            </a:r>
          </a:p>
          <a:p>
            <a:pPr marL="107950" indent="0" hangingPunct="1">
              <a:lnSpc>
                <a:spcPct val="110000"/>
              </a:lnSpc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b="1" dirty="0"/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3231C9-BA97-4D15-B73E-92FC78B4E4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305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5989" y="548680"/>
            <a:ext cx="10364788" cy="1944687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Podstawowe informacje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92138" y="2102446"/>
            <a:ext cx="10953478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Zezwolenie na pobyt czasowy i pracę legalizuje zarówno pobyt, jak i pracę (na warunkach wskazanych w zezwoleniu)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Wniosek składa wyłącznie cudzoziemiec, ale pracodawca wypełnia załącznik nr 1 do wniosku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Wniosek należy złożyć w czasie legalnego pobytu w Polsce 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Warunkiem podstawowym jest zamiar przebywania w Polsce i wykonywania pracy w okresie dłuższym niż 3 miesiące 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Udzielane maksymalnie na 3 lata</a:t>
            </a:r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81A805B-F046-4B37-83E3-9CA0D32BE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85277"/>
              </p:ext>
            </p:extLst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530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62" y="692696"/>
            <a:ext cx="10364788" cy="1296144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Podstawowe dokumenty: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0130" y="1884028"/>
            <a:ext cx="11809312" cy="49899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Formularz wniosku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zaświadczenie o nadaniu numeru PESEL ze statusem UKR lub </a:t>
            </a:r>
            <a:r>
              <a:rPr lang="pl-PL" sz="2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oświadczenie o posiadaniu numeru PESEL ze statusem UKR</a:t>
            </a:r>
            <a:endParaRPr lang="pl-PL" sz="2600" dirty="0"/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4 fotografie biometryczne 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Kserokopia ważnego paszportu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/>
              <a:t>Potwierdzenie uiszczenia opłaty skarbowej 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600" dirty="0">
                <a:solidFill>
                  <a:srgbClr val="0083A5"/>
                </a:solidFill>
              </a:rPr>
              <a:t>Informacje o pozostałych wymaganych dokumentach </a:t>
            </a:r>
            <a:br>
              <a:rPr lang="pl-PL" sz="2600" dirty="0">
                <a:solidFill>
                  <a:srgbClr val="0083A5"/>
                </a:solidFill>
              </a:rPr>
            </a:br>
            <a:r>
              <a:rPr lang="pl-PL" sz="2600" dirty="0">
                <a:solidFill>
                  <a:srgbClr val="0083A5"/>
                </a:solidFill>
              </a:rPr>
              <a:t>(w zależności od celu pobytu) znajdziesz na naszej stronie: </a:t>
            </a:r>
            <a:r>
              <a:rPr lang="pl-PL" sz="2200" dirty="0">
                <a:solidFill>
                  <a:srgbClr val="0083A5"/>
                </a:solidFill>
              </a:rPr>
              <a:t>https://migrant.poznan.uw.gov.pl/pl/procedury/pobyt-czasowy-dla-posiadaczy-pesel-ukr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30F5BE8-D92B-425A-A761-4A3213AA52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233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E328DE5-7165-451A-8966-9CBB67B1D8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650" y="2325739"/>
            <a:ext cx="6390437" cy="2844733"/>
          </a:xfrm>
        </p:spPr>
        <p:txBody>
          <a:bodyPr/>
          <a:lstStyle/>
          <a:p>
            <a:pPr marL="431800" lvl="0" indent="-323850">
              <a:lnSpc>
                <a:spcPct val="93000"/>
              </a:lnSpc>
              <a:spcAft>
                <a:spcPct val="0"/>
              </a:spcAft>
              <a:buSzPct val="183000"/>
              <a:buBlip>
                <a:blip r:embed="rId2">
                  <a:extLst/>
                </a:blip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sz="2400" dirty="0"/>
              <a:t>https://migrant. poznan.uw.gov.pl</a:t>
            </a:r>
          </a:p>
          <a:p>
            <a:pPr marL="107950" lvl="0" indent="0">
              <a:lnSpc>
                <a:spcPct val="93000"/>
              </a:lnSpc>
              <a:spcAft>
                <a:spcPct val="0"/>
              </a:spcAft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2400" dirty="0"/>
          </a:p>
          <a:p>
            <a:pPr marL="431800" lvl="0" indent="-323850">
              <a:lnSpc>
                <a:spcPct val="93000"/>
              </a:lnSpc>
              <a:spcAft>
                <a:spcPct val="0"/>
              </a:spcAft>
              <a:buSzPct val="183000"/>
              <a:buBlip>
                <a:blip r:embed="rId2">
                  <a:extLst/>
                </a:blip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sz="2400" dirty="0"/>
              <a:t>WSC KONTAKT </a:t>
            </a:r>
          </a:p>
          <a:p>
            <a:pPr marL="107950" lvl="0" indent="0">
              <a:lnSpc>
                <a:spcPct val="93000"/>
              </a:lnSpc>
              <a:spcAft>
                <a:spcPct val="0"/>
              </a:spcAft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altLang="pl-PL" sz="2400" dirty="0"/>
          </a:p>
          <a:p>
            <a:pPr marL="431800" lvl="0" indent="-323850">
              <a:lnSpc>
                <a:spcPct val="93000"/>
              </a:lnSpc>
              <a:spcAft>
                <a:spcPct val="0"/>
              </a:spcAft>
              <a:buSzPct val="183000"/>
              <a:buBlip>
                <a:blip r:embed="rId2">
                  <a:extLst/>
                </a:blip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sz="2400" dirty="0"/>
              <a:t>infolinia +48 61 850 87 77 </a:t>
            </a:r>
          </a:p>
          <a:p>
            <a:pPr marL="107950" indent="0">
              <a:buSzPct val="141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9262BCF-DBC6-41EA-882C-B851ECD70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94" y="2917114"/>
            <a:ext cx="1525684" cy="152568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B9BF178-9F46-43F5-B8A3-330D67DDB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02" y="1556792"/>
            <a:ext cx="1525684" cy="152568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79E76A4-0270-4D3F-8419-8D13F3477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022691D-50AC-485C-8706-133901455A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856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E328DE5-7165-451A-8966-9CBB67B1D8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6514" y="2636912"/>
            <a:ext cx="6480721" cy="486263"/>
          </a:xfrm>
        </p:spPr>
        <p:txBody>
          <a:bodyPr/>
          <a:lstStyle/>
          <a:p>
            <a:pPr marL="107950" indent="0">
              <a:buSzPct val="141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sz="4000" b="1" dirty="0"/>
              <a:t>Dziękuję za uwagę! </a:t>
            </a:r>
            <a:endParaRPr lang="en-US" altLang="pl-PL" sz="40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9E76A4-0270-4D3F-8419-8D13F347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D389D60-C52F-46E8-8B79-05FC0676D0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85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5989" y="548680"/>
            <a:ext cx="10364788" cy="1944687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Warunki do udzielenia zezwolenia 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3000" y="1988840"/>
            <a:ext cx="12070587" cy="45243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000" dirty="0"/>
              <a:t>Cel pobytu powyżej 3 miesięcy 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sz="3000" dirty="0"/>
              <a:t>Wynagrodzenie nie niższe niż minimalne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000" dirty="0"/>
              <a:t>Test rynku pracy, jeżeli jest wymagany dla stanowiska pracy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000" dirty="0"/>
              <a:t>Ubezpieczenie zdrowotne pokrywające koszty leczenia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200" dirty="0"/>
              <a:t>jeśli praca jest wykonywana na podstawie umowy o pracę/zlecenie wskazanej w załączniku  nr 1 do wniosku – warunek spełniony – nie trzeba składać dodatkowych dokumentów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000" dirty="0"/>
              <a:t>W przypadku zawodu regulowanego (np. kierowca, taksówkarz) - uprawnienia</a:t>
            </a:r>
          </a:p>
          <a:p>
            <a:pPr hangingPunct="1"/>
            <a:endParaRPr lang="pl-PL" sz="22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81A805B-F046-4B37-83E3-9CA0D32BE9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2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90F7C78-E417-42B3-854A-E9753178F0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id="{C907AA77-D201-4BFD-AB24-166105762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380554"/>
              </p:ext>
            </p:extLst>
          </p:nvPr>
        </p:nvGraphicFramePr>
        <p:xfrm>
          <a:off x="151476" y="1412776"/>
          <a:ext cx="11605914" cy="508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1435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62" y="692696"/>
            <a:ext cx="10364788" cy="1296144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Podstawowe dokumenty: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0130" y="1884028"/>
            <a:ext cx="11809312" cy="49899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Formularz wniosku wypełniony online w </a:t>
            </a:r>
            <a:r>
              <a:rPr lang="pl-PL" dirty="0">
                <a:solidFill>
                  <a:srgbClr val="0083A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Module Obsługi Spraw </a:t>
            </a:r>
            <a:r>
              <a:rPr lang="pl-PL" dirty="0"/>
              <a:t>i wydrukowany LUB pobrany np. z naszej strony (</a:t>
            </a:r>
            <a:r>
              <a:rPr lang="pl-PL" dirty="0">
                <a:solidFill>
                  <a:srgbClr val="0083A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dirty="0">
                <a:solidFill>
                  <a:srgbClr val="0083A5"/>
                </a:solidFill>
              </a:rPr>
              <a:t>)</a:t>
            </a:r>
            <a:r>
              <a:rPr lang="pl-PL" dirty="0"/>
              <a:t> i wypełniony zgodnie z pouczeniem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4 fotografie biometryczne </a:t>
            </a:r>
          </a:p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Kserokopia ważnego paszportu (oryginał do wglądu) 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Załącznik nr 1 do wniosku wypełniony przez podmiot powierzający pracę, podpisany przez osobę uprawnioną do jego reprezentowania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Potwierdzenie uiszczenia opłaty skarbowej 440 zł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Dokument potwierdzający ubezpieczenie zdrowotne* </a:t>
            </a:r>
            <a:br>
              <a:rPr lang="pl-PL" dirty="0"/>
            </a:br>
            <a:r>
              <a:rPr lang="pl-PL" dirty="0"/>
              <a:t>(szczegóły w dalszej części prezentacji)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Informacja starosty* (szczegóły w dalszej części prezentacji) </a:t>
            </a:r>
            <a:endParaRPr lang="pl-PL" b="1" dirty="0"/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br>
              <a:rPr lang="pl-PL" b="1" dirty="0"/>
            </a:br>
            <a:r>
              <a:rPr lang="pl-PL" b="1" dirty="0"/>
              <a:t>UWAGA! W toku postępowania możemy prosić o dodatkowe dokumenty!</a:t>
            </a:r>
          </a:p>
          <a:p>
            <a:pPr marL="107950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30F5BE8-D92B-425A-A761-4A3213AA52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175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62" y="764704"/>
            <a:ext cx="10364788" cy="1296144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Formularz wniosku 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3542819-C4EC-4FD7-A5B5-153D7A4B55EA}"/>
              </a:ext>
            </a:extLst>
          </p:cNvPr>
          <p:cNvSpPr txBox="1"/>
          <p:nvPr/>
        </p:nvSpPr>
        <p:spPr>
          <a:xfrm>
            <a:off x="340518" y="1988840"/>
            <a:ext cx="4990808" cy="40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64D97BB-1733-4D89-AB88-A05DDC6E4128}"/>
              </a:ext>
            </a:extLst>
          </p:cNvPr>
          <p:cNvSpPr txBox="1"/>
          <p:nvPr/>
        </p:nvSpPr>
        <p:spPr>
          <a:xfrm>
            <a:off x="302332" y="2056533"/>
            <a:ext cx="5544616" cy="298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3200" dirty="0">
                <a:solidFill>
                  <a:srgbClr val="0083A5"/>
                </a:solidFill>
                <a:latin typeface="+mn-lt"/>
              </a:rPr>
              <a:t>UWAGA! Oto prawidłowy formularz wniosku o udzielenie zezwolenia na pobyt czasowy </a:t>
            </a:r>
            <a:r>
              <a:rPr lang="pl-PL" sz="3200" dirty="0">
                <a:solidFill>
                  <a:srgbClr val="0083A5"/>
                </a:solidFill>
                <a:latin typeface="+mn-lt"/>
                <a:sym typeface="Wingdings" panose="05000000000000000000" pitchFamily="2" charset="2"/>
              </a:rPr>
              <a:t> </a:t>
            </a:r>
            <a:endParaRPr lang="pl-PL" sz="3200" dirty="0">
              <a:solidFill>
                <a:srgbClr val="0083A5"/>
              </a:solidFill>
              <a:latin typeface="+mn-lt"/>
            </a:endParaRPr>
          </a:p>
          <a:p>
            <a:endParaRPr lang="pl-PL" sz="1800" dirty="0">
              <a:solidFill>
                <a:srgbClr val="0083A5"/>
              </a:solidFill>
              <a:latin typeface="+mn-lt"/>
            </a:endParaRPr>
          </a:p>
          <a:p>
            <a:endParaRPr lang="pl-PL" dirty="0">
              <a:solidFill>
                <a:srgbClr val="0083A5"/>
              </a:solidFill>
              <a:latin typeface="+mn-lt"/>
            </a:endParaRPr>
          </a:p>
          <a:p>
            <a:r>
              <a:rPr lang="pl-PL" sz="2000" dirty="0">
                <a:solidFill>
                  <a:srgbClr val="0083A5"/>
                </a:solidFill>
                <a:latin typeface="+mn-lt"/>
              </a:rPr>
              <a:t>NIE wniosek o wydanie/wymianę karty pobytu!</a:t>
            </a:r>
            <a:r>
              <a:rPr lang="pl-PL" sz="1800" dirty="0">
                <a:solidFill>
                  <a:srgbClr val="0083A5"/>
                </a:solidFill>
                <a:latin typeface="+mn-lt"/>
              </a:rPr>
              <a:t> </a:t>
            </a:r>
          </a:p>
          <a:p>
            <a:endParaRPr lang="pl-PL" dirty="0">
              <a:solidFill>
                <a:srgbClr val="0083A5"/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8F2F1FB-1E7E-4CFB-91CB-DD26345D73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4980499D-8C50-4FB9-A62B-28F887131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8" y="969974"/>
            <a:ext cx="3995581" cy="57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1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62" y="692696"/>
            <a:ext cx="11521280" cy="1296144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Załącznik nr 1 – najważniejszy dokument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88640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0130" y="1772816"/>
            <a:ext cx="11665296" cy="48245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Czytelnie podpisany przez osobę upoważnioną do reprezentowania podmiotu, dla którego będzie pracował cudzoziemiec 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Jeżeli jednoosobowa działalność gospodarcza – podpis WYŁĄCZNIE pracodawcy (nie można udzielić pełnomocnictwa do wykonania tej czynności)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Jeżeli spółka cywilna – podpisy wszystkich wspólników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Jeżeli osoba prawna (np. spółka z o. o.) – podpis osoby/osób upoważnionych do reprezentacji (wg KRS)</a:t>
            </a:r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sz="2400" dirty="0"/>
              <a:t>	Jeżeli ktoś inny – koniecznie przedstawienie </a:t>
            </a:r>
            <a:r>
              <a:rPr lang="pl-PL" sz="2400" u="sng" dirty="0"/>
              <a:t>oryginału</a:t>
            </a:r>
            <a:r>
              <a:rPr lang="pl-PL" sz="2400" dirty="0"/>
              <a:t> pełnomocnictwa do 	podpisania załącznika nr 1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8F2685D-8A1C-4E6A-94A6-0898DD3726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825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E396E3B-43B4-489D-97C6-F9EA84141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62" y="763178"/>
            <a:ext cx="10364788" cy="1296144"/>
          </a:xfrm>
          <a:ln/>
        </p:spPr>
        <p:txBody>
          <a:bodyPr lIns="0" tIns="0" rIns="0" bIns="0" anchor="ctr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altLang="pl-PL" sz="4000" dirty="0"/>
              <a:t>Załącznik nr 1 – najważniejszy dokument</a:t>
            </a:r>
            <a:endParaRPr lang="pl-PL" altLang="pl-PL" sz="4000" dirty="0">
              <a:solidFill>
                <a:srgbClr val="0083A5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A2FACC-B46B-4D44-9CF3-2369FA50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235352"/>
            <a:ext cx="2870936" cy="914688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A797AAE-B696-4382-BA10-F483AAB07236}"/>
              </a:ext>
            </a:extLst>
          </p:cNvPr>
          <p:cNvSpPr txBox="1">
            <a:spLocks/>
          </p:cNvSpPr>
          <p:nvPr/>
        </p:nvSpPr>
        <p:spPr>
          <a:xfrm>
            <a:off x="120130" y="1982005"/>
            <a:ext cx="11953328" cy="487147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63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83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 hangingPunct="1">
              <a:buSzPct val="183000"/>
              <a:buFont typeface="Times New Roman" panose="02020603050405020304" pitchFamily="18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Wypełniony w całości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Uwaga na oświadczenie pracodawcy dotyczące karalności na końcu załącznika </a:t>
            </a:r>
            <a:br>
              <a:rPr lang="pl-PL" dirty="0"/>
            </a:br>
            <a:r>
              <a:rPr lang="pl-PL" dirty="0"/>
              <a:t>(„kratki” do zaznaczenia)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dirty="0"/>
              <a:t>Zawód </a:t>
            </a:r>
            <a:r>
              <a:rPr lang="pl-PL" dirty="0"/>
              <a:t>zgodny z oficjalnym nazewnictwem przyjętym </a:t>
            </a:r>
            <a:br>
              <a:rPr lang="pl-PL" dirty="0"/>
            </a:br>
            <a:r>
              <a:rPr lang="pl-PL" dirty="0"/>
              <a:t>w obowiązującej Klasyfikacji Zawodów i Specjalności</a:t>
            </a:r>
          </a:p>
          <a:p>
            <a:pPr marL="508000" lvl="1" indent="0" hangingPunct="1">
              <a:buSzPct val="18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dirty="0"/>
              <a:t>https://psz.praca.gov.pl/rynek-pracy/bazy-danych/klasyfikacja-zawodow-i-specjalnosci/wyszukiwarka-opisow-zawodow 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altLang="pl-PL" dirty="0"/>
              <a:t>Zakres obowiązków pokrywa się ze wskazanym zawodem i zakresem wskazanym w ww. Klasyfikacji Zawodów</a:t>
            </a:r>
          </a:p>
          <a:p>
            <a:pPr marL="431800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Miejsce wykonywania pracy – konkretnie wskazane, jeżeli charakter wykonywanej pracy na to pozwala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pl-PL" dirty="0"/>
              <a:t>Rzeczywista możliwość powierzenia pracy w danym miejscu – np. pracownik magazynowy, a jako miejsce wykonywania pracy wskazano siedzibę firmy w bloku – BŁĄD!</a:t>
            </a:r>
          </a:p>
          <a:p>
            <a:pPr marL="831850" lvl="1" indent="-323850" hangingPunct="1">
              <a:buSzPct val="183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l-PL" sz="16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2B20E97-BF74-45EF-B052-41E83794C2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5820" y="116632"/>
          <a:ext cx="7560840" cy="90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18002840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79920160"/>
                    </a:ext>
                  </a:extLst>
                </a:gridCol>
              </a:tblGrid>
              <a:tr h="90552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 "Wielkopolska-Wspólna Przyszłość” </a:t>
                      </a:r>
                    </a:p>
                    <a:p>
                      <a:pPr marL="0" marR="1943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współfinansowany z Programu Krajowego Funduszu Azylu, Migracji i Integracji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pl-PL" sz="13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Bezpieczna przystań</a:t>
                      </a:r>
                      <a:endParaRPr lang="pl-PL" sz="13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jaVu Sans Condensed" panose="020B0606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7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73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Open Sans"/>
        <a:ea typeface="Microsoft YaHei"/>
        <a:cs typeface=""/>
      </a:majorFont>
      <a:minorFont>
        <a:latin typeface="Open Sans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36582</TotalTime>
  <Words>3113</Words>
  <Application>Microsoft Office PowerPoint</Application>
  <PresentationFormat>Niestandardowy</PresentationFormat>
  <Paragraphs>470</Paragraphs>
  <Slides>32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Microsoft YaHei</vt:lpstr>
      <vt:lpstr>Arial</vt:lpstr>
      <vt:lpstr>Calibri</vt:lpstr>
      <vt:lpstr>DejaVu Sans Condensed</vt:lpstr>
      <vt:lpstr>Lucida Sans Unicode</vt:lpstr>
      <vt:lpstr>Open Sans</vt:lpstr>
      <vt:lpstr>Times New Roman</vt:lpstr>
      <vt:lpstr>Wingdings</vt:lpstr>
      <vt:lpstr>Motyw pakietu Office</vt:lpstr>
      <vt:lpstr>Prezentacja programu PowerPoint</vt:lpstr>
      <vt:lpstr>Mieszkaj i pracuj w Polsce legalnie -  zezwolenie na pobyt czasowy i pracę </vt:lpstr>
      <vt:lpstr>Podstawowe informacje</vt:lpstr>
      <vt:lpstr>Warunki do udzielenia zezwolenia </vt:lpstr>
      <vt:lpstr>Prezentacja programu PowerPoint</vt:lpstr>
      <vt:lpstr>Podstawowe dokumenty:</vt:lpstr>
      <vt:lpstr>Formularz wniosku </vt:lpstr>
      <vt:lpstr>Załącznik nr 1 – najważniejszy dokument</vt:lpstr>
      <vt:lpstr>Załącznik nr 1 – najważniejszy dokument</vt:lpstr>
      <vt:lpstr>Załącznik nr 1 – najważniejszy dokument</vt:lpstr>
      <vt:lpstr>Załącznik nr 1 – najważniejszy dokument</vt:lpstr>
      <vt:lpstr>Ubezpieczenie zdrowotne </vt:lpstr>
      <vt:lpstr>Informacja starosty (tzw. test rynku pracy)</vt:lpstr>
      <vt:lpstr>Zwolnienie z informacji starosty </vt:lpstr>
      <vt:lpstr>Zwolnienie z obowiązku posiadania zezwolenia na pracę</vt:lpstr>
      <vt:lpstr>Kiedy nie udzielimy zezwolenia na pobyt czasowy i pracę - NAJCZĘSTSZE SYTUACJE</vt:lpstr>
      <vt:lpstr>Szczególne rozwiązanie dla obywateli Ukrainy</vt:lpstr>
      <vt:lpstr>Pracodawca o wniosek o zezwolenie na pobyt czasowy i pracę </vt:lpstr>
      <vt:lpstr>O czym trzeba pamiętać?</vt:lpstr>
      <vt:lpstr>Zmiana jednolitego zezwolenia na pobyt czasowy i pracę </vt:lpstr>
      <vt:lpstr>Kiedy powinieneś złożyć wniosek o zmianę zezwolenia?</vt:lpstr>
      <vt:lpstr>Gdzie złożyć wniosek o zmianę zezwolenia?</vt:lpstr>
      <vt:lpstr>Warunki zmiany zezwolenia - dokumenty</vt:lpstr>
      <vt:lpstr>Różnice między procedurą zmiany zezwolenia na pobyt i pracę a udzieleniem nowego/kolejnego zezwolenia na pobyt i pracę</vt:lpstr>
      <vt:lpstr>Specjalne rozwiązania dla obywateli Ukrainy </vt:lpstr>
      <vt:lpstr>Legalny pobyt w Polsce</vt:lpstr>
      <vt:lpstr>Legalna praca w Polsce</vt:lpstr>
      <vt:lpstr>Pobyt czasowy dla posiadaczy PESEL UKR</vt:lpstr>
      <vt:lpstr>Pobyt czasowy dla posiadaczy PESEL UKR</vt:lpstr>
      <vt:lpstr>Podstawowe dokumenty: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Panzegrau</dc:creator>
  <cp:lastModifiedBy>Anna Panzegrau</cp:lastModifiedBy>
  <cp:revision>87</cp:revision>
  <cp:lastPrinted>1601-01-01T00:00:00Z</cp:lastPrinted>
  <dcterms:created xsi:type="dcterms:W3CDTF">1601-01-01T00:00:00Z</dcterms:created>
  <dcterms:modified xsi:type="dcterms:W3CDTF">2023-12-12T07:31:40Z</dcterms:modified>
</cp:coreProperties>
</file>