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2" r:id="rId3"/>
    <p:sldId id="313" r:id="rId4"/>
    <p:sldId id="314" r:id="rId5"/>
    <p:sldId id="318" r:id="rId6"/>
    <p:sldId id="306" r:id="rId7"/>
    <p:sldId id="315" r:id="rId8"/>
    <p:sldId id="316" r:id="rId9"/>
    <p:sldId id="317" r:id="rId10"/>
    <p:sldId id="258" r:id="rId11"/>
    <p:sldId id="259" r:id="rId12"/>
    <p:sldId id="308" r:id="rId13"/>
    <p:sldId id="266" r:id="rId14"/>
    <p:sldId id="319" r:id="rId15"/>
    <p:sldId id="309" r:id="rId16"/>
    <p:sldId id="311" r:id="rId17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wak Magdalena" initials="NM" lastIdx="0" clrIdx="0">
    <p:extLst>
      <p:ext uri="{19B8F6BF-5375-455C-9EA6-DF929625EA0E}">
        <p15:presenceInfo xmlns:p15="http://schemas.microsoft.com/office/powerpoint/2012/main" userId="S-1-5-21-1755895197-1031123818-1762974053-5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02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793" autoAdjust="0"/>
  </p:normalViewPr>
  <p:slideViewPr>
    <p:cSldViewPr>
      <p:cViewPr varScale="1">
        <p:scale>
          <a:sx n="63" d="100"/>
          <a:sy n="63" d="100"/>
        </p:scale>
        <p:origin x="136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29EDB-F3B1-4116-B847-80218751C4B3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D7171-2EA9-427B-9BC0-7448AA82D1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774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3C23-6D5D-4333-A190-A9BBFC8B0908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26AF2-FCEB-4EC0-84D4-745B84FDCE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89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443084-EF83-4200-94D6-B61B5896CB77}" type="datetimeFigureOut">
              <a:rPr lang="pl-PL" smtClean="0"/>
              <a:t>08.10.2021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0F43A6-2855-440F-B244-500EA3D7CA1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ncelaria@nfz-poznan.p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://www.nfz-poznan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zus.p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24" y="188640"/>
            <a:ext cx="5815894" cy="3965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az 3" descr="logo_nfz_mal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6309320"/>
            <a:ext cx="922783" cy="43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-324544" y="4077072"/>
            <a:ext cx="982907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5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UBEZPIECZENIE ZDROWOTNE STUDENTÓW</a:t>
            </a:r>
          </a:p>
          <a:p>
            <a:pPr algn="ctr"/>
            <a:r>
              <a:rPr lang="pl-PL" sz="25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SPOZA KRAJÓW UE/EFTA</a:t>
            </a:r>
            <a:endParaRPr lang="pl-PL" sz="2500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Tytuł 2"/>
          <p:cNvSpPr txBox="1">
            <a:spLocks/>
          </p:cNvSpPr>
          <p:nvPr/>
        </p:nvSpPr>
        <p:spPr>
          <a:xfrm>
            <a:off x="3275856" y="4936979"/>
            <a:ext cx="3096344" cy="43623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25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2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20328" cy="714408"/>
          </a:xfrm>
        </p:spPr>
        <p:txBody>
          <a:bodyPr>
            <a:normAutofit fontScale="90000"/>
          </a:bodyPr>
          <a:lstStyle/>
          <a:p>
            <a:r>
              <a:rPr lang="pl-PL" sz="3200" b="1" dirty="0"/>
              <a:t>Studenci z ważną Kartą Polaka lub udokumentowanym polskim pochodzeniem</a:t>
            </a:r>
          </a:p>
        </p:txBody>
      </p:sp>
      <p:sp>
        <p:nvSpPr>
          <p:cNvPr id="40" name="Elipsa 4"/>
          <p:cNvSpPr/>
          <p:nvPr/>
        </p:nvSpPr>
        <p:spPr>
          <a:xfrm>
            <a:off x="597269" y="2142604"/>
            <a:ext cx="2306486" cy="2306486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900" b="1" dirty="0"/>
              <a:t>objęte ubezpieczeniem zdrowotnym</a:t>
            </a:r>
            <a:endParaRPr lang="pl-PL" sz="1900" b="1" kern="1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00" y="3212976"/>
            <a:ext cx="2857500" cy="1683071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323528" y="1844824"/>
            <a:ext cx="5616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zawarciu umowy z NFZ: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niezwłocznie zgłoś się na uczelnię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złóż wniosek o zgłoszenie do ubezpieczenia zdrowotnego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uczelnia ma obowiązek zgłosić studenta do ubezpieczenia w ZUS i opłacać składki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b="1" dirty="0">
                <a:solidFill>
                  <a:srgbClr val="FF0000"/>
                </a:solidFill>
              </a:rPr>
              <a:t>Pamiętaj!!!</a:t>
            </a:r>
          </a:p>
          <a:p>
            <a:pPr marL="342900" indent="-342900">
              <a:buAutoNum type="arabicPeriod"/>
            </a:pPr>
            <a:r>
              <a:rPr lang="pl-PL" dirty="0"/>
              <a:t>Umowa wygasa jeśli otrzymasz polskie obywatelstwo</a:t>
            </a:r>
          </a:p>
          <a:p>
            <a:pPr marL="342900" indent="-342900">
              <a:buAutoNum type="arabicPeriod"/>
            </a:pPr>
            <a:r>
              <a:rPr lang="pl-PL" dirty="0"/>
              <a:t>W przypadku utraty Karty Polaka lub utraty jej ważności – uczelnia jest zwolniona z obowiązku opłaty składek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328802" y="5754167"/>
            <a:ext cx="554461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O wszelkich zmianach informuj uczelnię 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i Narodowy Fundusz Zdrowia</a:t>
            </a:r>
          </a:p>
        </p:txBody>
      </p:sp>
    </p:spTree>
    <p:extLst>
      <p:ext uri="{BB962C8B-B14F-4D97-AF65-F5344CB8AC3E}">
        <p14:creationId xmlns:p14="http://schemas.microsoft.com/office/powerpoint/2010/main" val="83491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916832"/>
            <a:ext cx="468052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Jeśli posiadasz PESEL – używaj go jako numeru identyfikacyjnego</a:t>
            </a:r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  <a:p>
            <a:r>
              <a:rPr lang="pl-PL" sz="2000" dirty="0"/>
              <a:t>Jeśli nie posiadasz – zamiast nr PESEL użyj nr paszportu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/>
              <a:t>Powszechny Elektroniczny System Ewidencji Ludności (PESEL)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916833"/>
            <a:ext cx="3371380" cy="338437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419872" y="566124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b="1" dirty="0">
                <a:solidFill>
                  <a:srgbClr val="EB641B"/>
                </a:solidFill>
                <a:latin typeface="Calibri" panose="020F0502020204030204" pitchFamily="34" charset="0"/>
              </a:rPr>
              <a:t>Urząd Miasta Poznania</a:t>
            </a:r>
            <a:r>
              <a:rPr lang="pl-PL" sz="2800" dirty="0">
                <a:solidFill>
                  <a:srgbClr val="EB641B"/>
                </a:solidFill>
                <a:latin typeface="Calibri" panose="020F0502020204030204" pitchFamily="34" charset="0"/>
              </a:rPr>
              <a:t>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800" dirty="0">
                <a:solidFill>
                  <a:srgbClr val="EB641B"/>
                </a:solidFill>
                <a:latin typeface="Calibri" panose="020F0502020204030204" pitchFamily="34" charset="0"/>
              </a:rPr>
              <a:t>Poznań, ul. Libelta 16/20</a:t>
            </a:r>
          </a:p>
        </p:txBody>
      </p:sp>
    </p:spTree>
    <p:extLst>
      <p:ext uri="{BB962C8B-B14F-4D97-AF65-F5344CB8AC3E}">
        <p14:creationId xmlns:p14="http://schemas.microsoft.com/office/powerpoint/2010/main" val="4007989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068960"/>
            <a:ext cx="3853006" cy="288975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086404"/>
            <a:ext cx="3853006" cy="288975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3648" y="400506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UBEZPIECZONY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292658" y="4035841"/>
            <a:ext cx="2699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NIEUBEZPIECZONY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779912" y="476672"/>
            <a:ext cx="4789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</a:rPr>
              <a:t>Jeśli posiadasz nr PESEL…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43608" y="16288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… status Twojego ubezpieczenia zweryfikuje system zwany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1690171"/>
            <a:ext cx="179237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8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2425209"/>
            <a:ext cx="3024336" cy="3933056"/>
          </a:xfrm>
          <a:prstGeom prst="rect">
            <a:avLst/>
          </a:prstGeom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7" y="2924945"/>
            <a:ext cx="5760639" cy="3600399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pl-PL" sz="2000" dirty="0"/>
              <a:t>system </a:t>
            </a:r>
            <a:r>
              <a:rPr lang="pl-PL" sz="2000" b="1" dirty="0" err="1"/>
              <a:t>eWUŚ</a:t>
            </a:r>
            <a:r>
              <a:rPr lang="pl-PL" sz="2000" b="1" dirty="0"/>
              <a:t> </a:t>
            </a:r>
            <a:r>
              <a:rPr lang="pl-PL" sz="2000" dirty="0"/>
              <a:t>(na podstawie nr PESEL)</a:t>
            </a:r>
          </a:p>
          <a:p>
            <a:pPr marL="457200" indent="-457200">
              <a:buAutoNum type="arabicPeriod"/>
            </a:pPr>
            <a:r>
              <a:rPr lang="pl-PL" sz="2000" dirty="0"/>
              <a:t>okazane </a:t>
            </a:r>
            <a:r>
              <a:rPr lang="pl-PL" sz="2000" b="1" dirty="0"/>
              <a:t>dokumenty potwierdzające ubezpieczenie: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/>
              <a:t>EKUZ </a:t>
            </a:r>
            <a:r>
              <a:rPr lang="pl-PL" sz="2000" dirty="0"/>
              <a:t>dla studentów z krajów UE/EFTA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b="1" dirty="0"/>
              <a:t>kopia umowy dobrowolnego ubezpieczenia                   z potwierdzeniem opłaty ostatniej składki                    </a:t>
            </a:r>
            <a:r>
              <a:rPr lang="pl-PL" sz="2000" dirty="0"/>
              <a:t>w przypadku studentów spoza UE/EFTA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dokumenty potwierdzające zatrudnienie – druk </a:t>
            </a:r>
            <a:r>
              <a:rPr lang="pl-PL" sz="2000" b="1" dirty="0"/>
              <a:t>ZUS ZUA </a:t>
            </a:r>
            <a:r>
              <a:rPr lang="pl-PL" sz="2000" dirty="0"/>
              <a:t>wraz z potwierdzeniem opłaty ostatniej składki - </a:t>
            </a:r>
            <a:r>
              <a:rPr lang="pl-PL" sz="2000" b="1" dirty="0"/>
              <a:t>ZUS RMUA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U lekarza</a:t>
            </a:r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>
          <a:xfrm>
            <a:off x="539552" y="2348879"/>
            <a:ext cx="8568952" cy="57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pl-PL" sz="2300" dirty="0"/>
              <a:t>Weryfikacja statusu ubezpieczenia następuje w oparciu o :</a:t>
            </a:r>
          </a:p>
        </p:txBody>
      </p:sp>
    </p:spTree>
    <p:extLst>
      <p:ext uri="{BB962C8B-B14F-4D97-AF65-F5344CB8AC3E}">
        <p14:creationId xmlns:p14="http://schemas.microsoft.com/office/powerpoint/2010/main" val="281864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1124744"/>
            <a:ext cx="2076271" cy="20762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11" y="2594984"/>
            <a:ext cx="3231160" cy="266418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293" y="4788674"/>
            <a:ext cx="2664183" cy="193225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471" y="4797152"/>
            <a:ext cx="2670279" cy="189222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77" y="4797152"/>
            <a:ext cx="2895851" cy="189222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059832" y="40466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Dlaczego NFZ?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18077" y="1268760"/>
            <a:ext cx="51435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Ubezpieczeni mają dostęp do: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podstawowej opieki zdrowotnej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opieki lekarza specjalisty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leczenia szpitalnego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leczenia stomatologicznego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refundacji leków</a:t>
            </a:r>
          </a:p>
        </p:txBody>
      </p:sp>
    </p:spTree>
    <p:extLst>
      <p:ext uri="{BB962C8B-B14F-4D97-AF65-F5344CB8AC3E}">
        <p14:creationId xmlns:p14="http://schemas.microsoft.com/office/powerpoint/2010/main" val="291795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061" y="1700808"/>
            <a:ext cx="3095196" cy="201622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61" y="4221088"/>
            <a:ext cx="3095196" cy="208823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907704" y="3326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Podstawowa i specjalistyczna opieka zdrowotna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23528" y="2276872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wybierz swojego lekarza rodzinnego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gabinety POZ czynne: </a:t>
            </a:r>
            <a:r>
              <a:rPr lang="pl-PL" dirty="0" err="1"/>
              <a:t>pn-pt</a:t>
            </a:r>
            <a:r>
              <a:rPr lang="pl-PL" dirty="0"/>
              <a:t>  w godz. 08.00-18.00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 godz. 18.00, w weekendy i święta pomocy doraźnej udzielają specjalne placówki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wymagane skierowanie do specjalisty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bez skierowania: stomatolog, ginekolog, onkolog, psychiatra</a:t>
            </a:r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95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54194" y="2273979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61/ 655 44 44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87624" y="162880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Dziękuję bardzo za uwagę </a:t>
            </a:r>
            <a:r>
              <a:rPr lang="pl-PL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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380423"/>
            <a:ext cx="347502" cy="37188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237561" y="5256187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hlinkClick r:id="rId3"/>
              </a:rPr>
              <a:t>kancelaria@nfz-poznan.pl</a:t>
            </a:r>
            <a:endParaRPr lang="pl-PL" sz="2400" b="1" dirty="0"/>
          </a:p>
          <a:p>
            <a:pPr algn="ctr"/>
            <a:r>
              <a:rPr lang="pl-PL" sz="2400" b="1" dirty="0">
                <a:hlinkClick r:id="rId4"/>
              </a:rPr>
              <a:t>www.nfz-poznan.pl</a:t>
            </a:r>
            <a:r>
              <a:rPr lang="pl-PL" sz="2400" b="1" dirty="0"/>
              <a:t> 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81" y="2985565"/>
            <a:ext cx="4248472" cy="22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876390" cy="612068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493" y="2852936"/>
            <a:ext cx="208501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56792"/>
            <a:ext cx="7632854" cy="513028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12209" y="69269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Wielkopolski Oddział Wojewódzki Narodowego Fundusz Zdrowia z siedzibą w Poznaniu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564904"/>
            <a:ext cx="3096344" cy="18002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628801"/>
            <a:ext cx="1922707" cy="2808312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171560"/>
              </p:ext>
            </p:extLst>
          </p:nvPr>
        </p:nvGraphicFramePr>
        <p:xfrm>
          <a:off x="1049573" y="4850296"/>
          <a:ext cx="2586324" cy="47707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86324">
                  <a:extLst>
                    <a:ext uri="{9D8B030D-6E8A-4147-A177-3AD203B41FA5}">
                      <a16:colId xmlns:a16="http://schemas.microsoft.com/office/drawing/2014/main" val="1022143749"/>
                    </a:ext>
                  </a:extLst>
                </a:gridCol>
              </a:tblGrid>
              <a:tr h="47707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ul. Grunwaldzka 158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99422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24227"/>
              </p:ext>
            </p:extLst>
          </p:nvPr>
        </p:nvGraphicFramePr>
        <p:xfrm>
          <a:off x="4508390" y="4659464"/>
          <a:ext cx="2496709" cy="49298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496709">
                  <a:extLst>
                    <a:ext uri="{9D8B030D-6E8A-4147-A177-3AD203B41FA5}">
                      <a16:colId xmlns:a16="http://schemas.microsoft.com/office/drawing/2014/main" val="3241093598"/>
                    </a:ext>
                  </a:extLst>
                </a:gridCol>
              </a:tblGrid>
              <a:tr h="492981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ul. Piekary 14/15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354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5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66184"/>
            <a:ext cx="3566469" cy="215207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581129"/>
            <a:ext cx="3786740" cy="17281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371965"/>
            <a:ext cx="3769781" cy="530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Umowa dobrowolnego ubezpieczenia zdrowotnego- </a:t>
            </a:r>
            <a:r>
              <a:rPr lang="pl-PL" sz="2800" b="1" u="sng" dirty="0"/>
              <a:t>tylko dla studentów spoza UE/EFTA</a:t>
            </a:r>
          </a:p>
        </p:txBody>
      </p:sp>
      <p:sp>
        <p:nvSpPr>
          <p:cNvPr id="5" name="Symbol zastępczy zawartości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Dobrowolnie mogą się ubezpieczyć: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studenci i doktoranci spoza krajów UE/EFTA odbywający w Polsce naukę,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absolwenci odbywający w Polsce obowiązkowy staż,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członkowie zakonów, alumni wyższych seminariów duchownych, postulanci, nowicjusze i junioryści zakonów przebywający w Polsce na podstawie </a:t>
            </a:r>
            <a:r>
              <a:rPr lang="pl-PL" b="1" dirty="0"/>
              <a:t>wizy, zezwolenia na pobyt czasowy lub stały</a:t>
            </a:r>
            <a:r>
              <a:rPr lang="pl-PL" dirty="0"/>
              <a:t>,</a:t>
            </a:r>
          </a:p>
          <a:p>
            <a:endParaRPr lang="pl-PL" dirty="0"/>
          </a:p>
          <a:p>
            <a:r>
              <a:rPr lang="pl-PL" dirty="0"/>
              <a:t>osoby odbywające staż adaptacyjny,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osoby odbywające kursy języka polskiego oraz kursy przygotowawcze do podjęcia nauki w języku polskim.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005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4536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b="1" dirty="0"/>
          </a:p>
          <a:p>
            <a:endParaRPr lang="pl-PL" sz="1600" b="1" dirty="0"/>
          </a:p>
          <a:p>
            <a:endParaRPr lang="pl-PL" sz="1600" b="1" dirty="0"/>
          </a:p>
          <a:p>
            <a:endParaRPr lang="pl-PL" sz="1600" b="1" dirty="0"/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1378496" cy="786416"/>
          </a:xfrm>
        </p:spPr>
        <p:txBody>
          <a:bodyPr>
            <a:normAutofit/>
          </a:bodyPr>
          <a:lstStyle/>
          <a:p>
            <a:r>
              <a:rPr lang="pl-PL" sz="3200" b="1" dirty="0"/>
              <a:t>Krok 1 </a:t>
            </a:r>
          </a:p>
        </p:txBody>
      </p:sp>
      <p:sp>
        <p:nvSpPr>
          <p:cNvPr id="5" name="Prostokąt 4"/>
          <p:cNvSpPr/>
          <p:nvPr/>
        </p:nvSpPr>
        <p:spPr>
          <a:xfrm>
            <a:off x="2051720" y="599173"/>
            <a:ext cx="640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Zawarcie umowy dobrowolnego ubezpieczenia zdrowotnego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19" y="1368559"/>
            <a:ext cx="3093385" cy="458072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76699" y="2292340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Wymagane dokumenty:</a:t>
            </a:r>
          </a:p>
          <a:p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aktualne zaświadczenie </a:t>
            </a:r>
          </a:p>
          <a:p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o statusie studenta</a:t>
            </a:r>
          </a:p>
          <a:p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accent2">
                    <a:lumMod val="75000"/>
                  </a:schemeClr>
                </a:solidFill>
              </a:rPr>
              <a:t>paszport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l-PL" sz="2400" b="1" dirty="0">
                <a:solidFill>
                  <a:srgbClr val="00B050"/>
                </a:solidFill>
              </a:rPr>
              <a:t>ul. Piekary 14/15, 61-823 Poznań</a:t>
            </a:r>
          </a:p>
          <a:p>
            <a:pPr algn="ctr"/>
            <a:r>
              <a:rPr lang="pl-PL" sz="2400" b="1" dirty="0">
                <a:solidFill>
                  <a:srgbClr val="00B050"/>
                </a:solidFill>
              </a:rPr>
              <a:t>61 655 44 44</a:t>
            </a:r>
          </a:p>
          <a:p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45" y="5301208"/>
            <a:ext cx="33643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1" y="2636912"/>
            <a:ext cx="4896544" cy="295232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Druk </a:t>
            </a:r>
            <a:r>
              <a:rPr lang="pl-PL" b="1" dirty="0">
                <a:solidFill>
                  <a:srgbClr val="0070C0"/>
                </a:solidFill>
              </a:rPr>
              <a:t>ZUS ZZA </a:t>
            </a:r>
            <a:r>
              <a:rPr lang="pl-PL" dirty="0">
                <a:solidFill>
                  <a:srgbClr val="0070C0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0070C0"/>
                </a:solidFill>
              </a:rPr>
              <a:t>7 dni </a:t>
            </a:r>
            <a:r>
              <a:rPr lang="pl-PL" dirty="0">
                <a:solidFill>
                  <a:srgbClr val="0070C0"/>
                </a:solidFill>
              </a:rPr>
              <a:t>od podpisania umowy</a:t>
            </a:r>
          </a:p>
          <a:p>
            <a:pPr marL="0" indent="0" algn="ctr">
              <a:buNone/>
            </a:pPr>
            <a:endParaRPr lang="pl-PL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  <a:hlinkClick r:id="rId2"/>
              </a:rPr>
              <a:t>www.zus.pl</a:t>
            </a:r>
            <a:r>
              <a:rPr lang="pl-PL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dirty="0">
                <a:solidFill>
                  <a:srgbClr val="0070C0"/>
                </a:solidFill>
              </a:rPr>
              <a:t>ul. Dąbrowskiego 12</a:t>
            </a:r>
          </a:p>
          <a:p>
            <a:pPr marL="0" indent="0" algn="ctr">
              <a:buNone/>
            </a:pPr>
            <a:r>
              <a:rPr lang="pl-PL" b="1" dirty="0">
                <a:solidFill>
                  <a:srgbClr val="0070C0"/>
                </a:solidFill>
              </a:rPr>
              <a:t>61 841 60 00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1522512" cy="1252728"/>
          </a:xfrm>
        </p:spPr>
        <p:txBody>
          <a:bodyPr>
            <a:normAutofit/>
          </a:bodyPr>
          <a:lstStyle/>
          <a:p>
            <a:r>
              <a:rPr lang="pl-PL" sz="3200" dirty="0"/>
              <a:t>Krok 2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195736" y="54868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>
                <a:solidFill>
                  <a:schemeClr val="bg1"/>
                </a:solidFill>
              </a:rPr>
              <a:t>Zgłoszenie do ubezpieczenia w Zakładzie Ubezpieczeń Społecznych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412776"/>
            <a:ext cx="3328704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55576" y="2420888"/>
            <a:ext cx="4492021" cy="2510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rgbClr val="FF0000"/>
                </a:solidFill>
              </a:rPr>
              <a:t>Miesięczna opłata</a:t>
            </a:r>
          </a:p>
          <a:p>
            <a:pPr marL="0" indent="0" algn="ctr">
              <a:buNone/>
            </a:pPr>
            <a:r>
              <a:rPr lang="pl-PL" sz="3200" b="1" dirty="0">
                <a:solidFill>
                  <a:srgbClr val="FF0000"/>
                </a:solidFill>
              </a:rPr>
              <a:t>55,80 PLN </a:t>
            </a:r>
          </a:p>
          <a:p>
            <a:pPr marL="0" indent="0">
              <a:buNone/>
            </a:pPr>
            <a:endParaRPr lang="pl-PL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70C0"/>
                </a:solidFill>
              </a:rPr>
              <a:t>Płatność na nr konta wskazany przez ZUS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252728"/>
          </a:xfrm>
        </p:spPr>
        <p:txBody>
          <a:bodyPr>
            <a:normAutofit/>
          </a:bodyPr>
          <a:lstStyle/>
          <a:p>
            <a:pPr algn="l"/>
            <a:r>
              <a:rPr lang="pl-PL" sz="3200" dirty="0"/>
              <a:t>Krok 3</a:t>
            </a:r>
            <a:r>
              <a:rPr lang="pl-PL" sz="2400" dirty="0"/>
              <a:t>  		Opłacanie składek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340768"/>
            <a:ext cx="3042168" cy="359085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5392123"/>
            <a:ext cx="77048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Termin płatności - </a:t>
            </a:r>
          </a:p>
          <a:p>
            <a:pPr algn="ctr"/>
            <a:r>
              <a:rPr lang="pl-PL" sz="2400" b="1" dirty="0"/>
              <a:t>do 15. dnia następnego miesiąca za miesiąc poprzedni </a:t>
            </a:r>
          </a:p>
        </p:txBody>
      </p:sp>
    </p:spTree>
    <p:extLst>
      <p:ext uri="{BB962C8B-B14F-4D97-AF65-F5344CB8AC3E}">
        <p14:creationId xmlns:p14="http://schemas.microsoft.com/office/powerpoint/2010/main" val="384864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>
                <a:solidFill>
                  <a:srgbClr val="002060"/>
                </a:solidFill>
              </a:rPr>
              <a:t>Jeżeli:</a:t>
            </a:r>
          </a:p>
          <a:p>
            <a:r>
              <a:rPr lang="pl-PL" sz="2000" dirty="0">
                <a:solidFill>
                  <a:srgbClr val="002060"/>
                </a:solidFill>
              </a:rPr>
              <a:t>chcesz rozwiązać umowę</a:t>
            </a:r>
          </a:p>
          <a:p>
            <a:r>
              <a:rPr lang="pl-PL" sz="2000" dirty="0">
                <a:solidFill>
                  <a:srgbClr val="002060"/>
                </a:solidFill>
              </a:rPr>
              <a:t>ukończyłeś studia</a:t>
            </a:r>
          </a:p>
          <a:p>
            <a:r>
              <a:rPr lang="pl-PL" sz="2000" dirty="0">
                <a:solidFill>
                  <a:srgbClr val="002060"/>
                </a:solidFill>
              </a:rPr>
              <a:t>wyjeżdżasz z Polski na stałe</a:t>
            </a:r>
          </a:p>
          <a:p>
            <a:r>
              <a:rPr lang="pl-PL" sz="2000" dirty="0">
                <a:solidFill>
                  <a:srgbClr val="002060"/>
                </a:solidFill>
              </a:rPr>
              <a:t>znalazłeś pracę</a:t>
            </a:r>
          </a:p>
          <a:p>
            <a:r>
              <a:rPr lang="pl-PL" sz="2000" dirty="0">
                <a:solidFill>
                  <a:srgbClr val="002060"/>
                </a:solidFill>
              </a:rPr>
              <a:t>nie płaciłeś składek w terminie…</a:t>
            </a:r>
            <a:endParaRPr lang="pl-PL" dirty="0"/>
          </a:p>
          <a:p>
            <a:pPr marL="0" indent="0">
              <a:buNone/>
            </a:pPr>
            <a:endParaRPr lang="pl-PL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</a:rPr>
              <a:t>…poinformuj o tym NFZ a następnie wyrejestruj się                                     z ubezpieczenia w ZUS (na drukach ZUS ZWUA, ZUS ZWPA)</a:t>
            </a:r>
          </a:p>
          <a:p>
            <a:pPr marL="0" indent="0">
              <a:buNone/>
            </a:pP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200" dirty="0"/>
              <a:t>Krok 4 		</a:t>
            </a:r>
            <a:r>
              <a:rPr lang="pl-PL" sz="2000" dirty="0"/>
              <a:t>Wypowiedzenie umowy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484784"/>
            <a:ext cx="3535986" cy="22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3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3268</TotalTime>
  <Words>522</Words>
  <Application>Microsoft Office PowerPoint</Application>
  <PresentationFormat>Pokaz na ekranie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Candara</vt:lpstr>
      <vt:lpstr>Symbol</vt:lpstr>
      <vt:lpstr>Wingdings</vt:lpstr>
      <vt:lpstr>Kształt fali</vt:lpstr>
      <vt:lpstr>Prezentacja programu PowerPoint</vt:lpstr>
      <vt:lpstr>Prezentacja programu PowerPoint</vt:lpstr>
      <vt:lpstr>Prezentacja programu PowerPoint</vt:lpstr>
      <vt:lpstr>Prezentacja programu PowerPoint</vt:lpstr>
      <vt:lpstr>Umowa dobrowolnego ubezpieczenia zdrowotnego- tylko dla studentów spoza UE/EFTA</vt:lpstr>
      <vt:lpstr>Krok 1 </vt:lpstr>
      <vt:lpstr>Krok 2</vt:lpstr>
      <vt:lpstr>Krok 3    Opłacanie składek</vt:lpstr>
      <vt:lpstr>Krok 4   Wypowiedzenie umowy</vt:lpstr>
      <vt:lpstr>Studenci z ważną Kartą Polaka lub udokumentowanym polskim pochodzeniem</vt:lpstr>
      <vt:lpstr>Powszechny Elektroniczny System Ewidencji Ludności (PESEL)</vt:lpstr>
      <vt:lpstr>Prezentacja programu PowerPoint</vt:lpstr>
      <vt:lpstr>U lekarza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Gajdzińska Kay</dc:creator>
  <cp:lastModifiedBy>Marta Chojnacka</cp:lastModifiedBy>
  <cp:revision>346</cp:revision>
  <cp:lastPrinted>2015-03-18T10:28:19Z</cp:lastPrinted>
  <dcterms:created xsi:type="dcterms:W3CDTF">2014-10-01T08:20:21Z</dcterms:created>
  <dcterms:modified xsi:type="dcterms:W3CDTF">2021-10-08T10:54:04Z</dcterms:modified>
</cp:coreProperties>
</file>