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57" r:id="rId2"/>
    <p:sldId id="324" r:id="rId3"/>
    <p:sldId id="326" r:id="rId4"/>
    <p:sldId id="343" r:id="rId5"/>
    <p:sldId id="338" r:id="rId6"/>
    <p:sldId id="347" r:id="rId7"/>
    <p:sldId id="350" r:id="rId8"/>
    <p:sldId id="353" r:id="rId9"/>
    <p:sldId id="355" r:id="rId10"/>
    <p:sldId id="349" r:id="rId11"/>
    <p:sldId id="351" r:id="rId12"/>
    <p:sldId id="352" r:id="rId13"/>
    <p:sldId id="348" r:id="rId14"/>
    <p:sldId id="344" r:id="rId15"/>
    <p:sldId id="341" r:id="rId16"/>
    <p:sldId id="354" r:id="rId17"/>
    <p:sldId id="320" r:id="rId18"/>
    <p:sldId id="260" r:id="rId19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Chojnacka" initials="MC" lastIdx="18" clrIdx="0">
    <p:extLst>
      <p:ext uri="{19B8F6BF-5375-455C-9EA6-DF929625EA0E}">
        <p15:presenceInfo xmlns:p15="http://schemas.microsoft.com/office/powerpoint/2012/main" userId="S-1-5-21-3548832278-3354399091-888402815-2230" providerId="AD"/>
      </p:ext>
    </p:extLst>
  </p:cmAuthor>
  <p:cmAuthor id="2" name="Danuta Grykiel" initials="DG" lastIdx="4" clrIdx="1">
    <p:extLst>
      <p:ext uri="{19B8F6BF-5375-455C-9EA6-DF929625EA0E}">
        <p15:presenceInfo xmlns:p15="http://schemas.microsoft.com/office/powerpoint/2012/main" userId="S-1-5-21-3548832278-3354399091-888402815-22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38E"/>
    <a:srgbClr val="0083A5"/>
    <a:srgbClr val="00A6AA"/>
    <a:srgbClr val="74C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115" d="100"/>
          <a:sy n="115" d="100"/>
        </p:scale>
        <p:origin x="1548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2400" dirty="0">
              <a:latin typeface="+mj-lt"/>
            </a:rPr>
            <a:t>Złożenie wniosku</a:t>
          </a: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Gdzie?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i delegatury w Kaliszu, Koninie, Lesznie i Pile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Jak?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Osobiście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Pocztą z późniejszym osobistym stawiennictwem uzupełnieniem odcisków</a:t>
          </a: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Kiedy?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Najpóźniej w ostatnim dniu legalnego pobytu</a:t>
          </a: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Tylko po wcześniejszej rejestracji internetowej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43555E2-F5BC-4324-BA07-A1F7F80A847C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 po wcześniejszej rejestracji wizyty przez Internet</a:t>
          </a:r>
        </a:p>
      </dgm:t>
    </dgm:pt>
    <dgm:pt modelId="{D004374E-7646-41C5-9954-2BB22678B5CE}" type="parTrans" cxnId="{9D6B8273-96EA-466A-BEFC-ACE70FF87B1F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BC7B0C7E-FEC5-4F46-AA8B-A7D578CAD89D}" type="sibTrans" cxnId="{9D6B8273-96EA-466A-BEFC-ACE70FF87B1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423FB7F-099F-4607-A46D-202A0FF53AF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po telefonicznej rejestracji wizyty, gdy wysłane wezwanie do uzupełnienia </a:t>
          </a:r>
          <a:r>
            <a:rPr lang="pl-PL" dirty="0" err="1">
              <a:latin typeface="+mj-lt"/>
            </a:rPr>
            <a:t>bf</a:t>
          </a:r>
          <a:r>
            <a:rPr lang="pl-PL" dirty="0">
              <a:latin typeface="+mj-lt"/>
            </a:rPr>
            <a:t> </a:t>
          </a:r>
        </a:p>
      </dgm:t>
    </dgm:pt>
    <dgm:pt modelId="{A88BC202-8957-4FE5-84F7-AB0A20E8279F}" type="parTrans" cxnId="{3242800F-9974-4559-A20D-F44F68A39CD4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/>
        </a:p>
      </dgm:t>
    </dgm:pt>
    <dgm:pt modelId="{633CF0D6-B03E-41F8-A405-B510C3E348D7}" type="sibTrans" cxnId="{3242800F-9974-4559-A20D-F44F68A39CD4}">
      <dgm:prSet/>
      <dgm:spPr/>
      <dgm:t>
        <a:bodyPr/>
        <a:lstStyle/>
        <a:p>
          <a:endParaRPr lang="pl-PL"/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4"/>
      <dgm:spPr/>
    </dgm:pt>
    <dgm:pt modelId="{5F367117-E377-4109-9550-27DE06CE87EF}" type="pres">
      <dgm:prSet presAssocID="{AF1E3269-13E7-43BF-8838-02CAC8BA62A5}" presName="connTx" presStyleLbl="parChTrans1D3" presStyleIdx="0" presStyleCnt="4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4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4"/>
      <dgm:spPr/>
    </dgm:pt>
    <dgm:pt modelId="{28525AD9-8ED5-48EC-8E98-484697C7A784}" type="pres">
      <dgm:prSet presAssocID="{1C8125A6-1F8B-4C08-B15F-85BBE818D029}" presName="connTx" presStyleLbl="parChTrans1D3" presStyleIdx="1" presStyleCnt="4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4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3"/>
      <dgm:spPr/>
    </dgm:pt>
    <dgm:pt modelId="{563131DD-C558-4004-90FF-E434E8CD1E1D}" type="pres">
      <dgm:prSet presAssocID="{35D85C7E-D781-43C9-80CF-86AC4BE076E6}" presName="connTx" presStyleLbl="parChTrans1D4" presStyleIdx="0" presStyleCnt="3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3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4"/>
      <dgm:spPr/>
    </dgm:pt>
    <dgm:pt modelId="{DA35BC6E-5292-45B1-86E4-5C10D0FCC1CB}" type="pres">
      <dgm:prSet presAssocID="{0980501D-7E97-4FE4-BD8B-37DD5C740C72}" presName="connTx" presStyleLbl="parChTrans1D3" presStyleIdx="2" presStyleCnt="4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4"/>
      <dgm:spPr/>
    </dgm:pt>
    <dgm:pt modelId="{41B5903E-7894-4A79-B4FC-A8ED46B4CB00}" type="pres">
      <dgm:prSet presAssocID="{C8328C8E-1674-4824-9653-1DC1C74486CF}" presName="hierChild3" presStyleCnt="0"/>
      <dgm:spPr/>
    </dgm:pt>
    <dgm:pt modelId="{9558C01E-32D2-4FA3-B8DB-17F03557B540}" type="pres">
      <dgm:prSet presAssocID="{D004374E-7646-41C5-9954-2BB22678B5CE}" presName="Name25" presStyleLbl="parChTrans1D4" presStyleIdx="1" presStyleCnt="3"/>
      <dgm:spPr/>
    </dgm:pt>
    <dgm:pt modelId="{9FEFF85E-FA73-4B85-977E-C7216DE36D7C}" type="pres">
      <dgm:prSet presAssocID="{D004374E-7646-41C5-9954-2BB22678B5CE}" presName="connTx" presStyleLbl="parChTrans1D4" presStyleIdx="1" presStyleCnt="3"/>
      <dgm:spPr/>
    </dgm:pt>
    <dgm:pt modelId="{622CCCFB-2729-48EB-8336-6043F99A6F18}" type="pres">
      <dgm:prSet presAssocID="{A43555E2-F5BC-4324-BA07-A1F7F80A847C}" presName="Name30" presStyleCnt="0"/>
      <dgm:spPr/>
    </dgm:pt>
    <dgm:pt modelId="{16357FB6-423B-4DF6-87EA-B417C10D49EF}" type="pres">
      <dgm:prSet presAssocID="{A43555E2-F5BC-4324-BA07-A1F7F80A847C}" presName="level2Shape" presStyleLbl="node4" presStyleIdx="1" presStyleCnt="3"/>
      <dgm:spPr/>
    </dgm:pt>
    <dgm:pt modelId="{A1D3A753-C24F-4C92-B86B-13BAB31997CC}" type="pres">
      <dgm:prSet presAssocID="{A43555E2-F5BC-4324-BA07-A1F7F80A847C}" presName="hierChild3" presStyleCnt="0"/>
      <dgm:spPr/>
    </dgm:pt>
    <dgm:pt modelId="{9693EEC1-A479-4D97-A044-A476970FBB2B}" type="pres">
      <dgm:prSet presAssocID="{A88BC202-8957-4FE5-84F7-AB0A20E8279F}" presName="Name25" presStyleLbl="parChTrans1D4" presStyleIdx="2" presStyleCnt="3"/>
      <dgm:spPr/>
    </dgm:pt>
    <dgm:pt modelId="{C16E169D-FA0A-4362-9263-A1EAA36AAB2F}" type="pres">
      <dgm:prSet presAssocID="{A88BC202-8957-4FE5-84F7-AB0A20E8279F}" presName="connTx" presStyleLbl="parChTrans1D4" presStyleIdx="2" presStyleCnt="3"/>
      <dgm:spPr/>
    </dgm:pt>
    <dgm:pt modelId="{1DF9117A-CD06-4FDC-B5E5-1836FEF2A877}" type="pres">
      <dgm:prSet presAssocID="{0423FB7F-099F-4607-A46D-202A0FF53AFF}" presName="Name30" presStyleCnt="0"/>
      <dgm:spPr/>
    </dgm:pt>
    <dgm:pt modelId="{920348FE-8DE0-4FC7-8A1B-F5A2944B6D82}" type="pres">
      <dgm:prSet presAssocID="{0423FB7F-099F-4607-A46D-202A0FF53AFF}" presName="level2Shape" presStyleLbl="node4" presStyleIdx="2" presStyleCnt="3"/>
      <dgm:spPr/>
    </dgm:pt>
    <dgm:pt modelId="{EB6D7D2E-37B9-4C7E-A783-932435264CBA}" type="pres">
      <dgm:prSet presAssocID="{0423FB7F-099F-4607-A46D-202A0FF53AFF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3" presStyleCnt="4"/>
      <dgm:spPr/>
    </dgm:pt>
    <dgm:pt modelId="{CD21FFA9-6E4D-42A2-936C-A8E8C3B96CFD}" type="pres">
      <dgm:prSet presAssocID="{052B1893-C6D4-4CD7-B766-8F5DFFC09FCD}" presName="connTx" presStyleLbl="parChTrans1D3" presStyleIdx="3" presStyleCnt="4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3" presStyleCnt="4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3242800F-9974-4559-A20D-F44F68A39CD4}" srcId="{C8328C8E-1674-4824-9653-1DC1C74486CF}" destId="{0423FB7F-099F-4607-A46D-202A0FF53AFF}" srcOrd="1" destOrd="0" parTransId="{A88BC202-8957-4FE5-84F7-AB0A20E8279F}" sibTransId="{633CF0D6-B03E-41F8-A405-B510C3E348D7}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F0EC312E-98A9-489D-8EE0-7DE6E7948497}" type="presOf" srcId="{D004374E-7646-41C5-9954-2BB22678B5CE}" destId="{9558C01E-32D2-4FA3-B8DB-17F03557B540}" srcOrd="0" destOrd="0" presId="urn:microsoft.com/office/officeart/2005/8/layout/hierarchy5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3B345E71-05A9-44E6-8A03-523B6B5F919D}" type="presOf" srcId="{A88BC202-8957-4FE5-84F7-AB0A20E8279F}" destId="{9693EEC1-A479-4D97-A044-A476970FBB2B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9D6B8273-96EA-466A-BEFC-ACE70FF87B1F}" srcId="{C8328C8E-1674-4824-9653-1DC1C74486CF}" destId="{A43555E2-F5BC-4324-BA07-A1F7F80A847C}" srcOrd="0" destOrd="0" parTransId="{D004374E-7646-41C5-9954-2BB22678B5CE}" sibTransId="{BC7B0C7E-FEC5-4F46-AA8B-A7D578CAD89D}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84B24586-00FE-473B-B07C-7D507672690A}" type="presOf" srcId="{0423FB7F-099F-4607-A46D-202A0FF53AFF}" destId="{920348FE-8DE0-4FC7-8A1B-F5A2944B6D82}" srcOrd="0" destOrd="0" presId="urn:microsoft.com/office/officeart/2005/8/layout/hierarchy5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19173697-3813-48C1-AABB-C7E537B2483C}" type="presOf" srcId="{A88BC202-8957-4FE5-84F7-AB0A20E8279F}" destId="{C16E169D-FA0A-4362-9263-A1EAA36AAB2F}" srcOrd="1" destOrd="0" presId="urn:microsoft.com/office/officeart/2005/8/layout/hierarchy5"/>
    <dgm:cxn modelId="{978C079A-0BF3-4A15-AE72-6D4EC5036E09}" type="presOf" srcId="{D004374E-7646-41C5-9954-2BB22678B5CE}" destId="{9FEFF85E-FA73-4B85-977E-C7216DE36D7C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818990D0-33F9-46A9-8F00-9C8C0D38CC4A}" type="presOf" srcId="{A43555E2-F5BC-4324-BA07-A1F7F80A847C}" destId="{16357FB6-423B-4DF6-87EA-B417C10D49EF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DFC3B2A7-C7AD-42D7-9A06-7F562B45D6F1}" type="presParOf" srcId="{41B5903E-7894-4A79-B4FC-A8ED46B4CB00}" destId="{9558C01E-32D2-4FA3-B8DB-17F03557B540}" srcOrd="0" destOrd="0" presId="urn:microsoft.com/office/officeart/2005/8/layout/hierarchy5"/>
    <dgm:cxn modelId="{651CDD73-9016-4FEE-A98B-91B3B2C1F0A7}" type="presParOf" srcId="{9558C01E-32D2-4FA3-B8DB-17F03557B540}" destId="{9FEFF85E-FA73-4B85-977E-C7216DE36D7C}" srcOrd="0" destOrd="0" presId="urn:microsoft.com/office/officeart/2005/8/layout/hierarchy5"/>
    <dgm:cxn modelId="{3E71810E-89A8-48EA-9E5E-1737A112FC1D}" type="presParOf" srcId="{41B5903E-7894-4A79-B4FC-A8ED46B4CB00}" destId="{622CCCFB-2729-48EB-8336-6043F99A6F18}" srcOrd="1" destOrd="0" presId="urn:microsoft.com/office/officeart/2005/8/layout/hierarchy5"/>
    <dgm:cxn modelId="{2BB3B859-C956-433E-B82C-962BDAEFC008}" type="presParOf" srcId="{622CCCFB-2729-48EB-8336-6043F99A6F18}" destId="{16357FB6-423B-4DF6-87EA-B417C10D49EF}" srcOrd="0" destOrd="0" presId="urn:microsoft.com/office/officeart/2005/8/layout/hierarchy5"/>
    <dgm:cxn modelId="{9F05C437-5296-4504-959A-06CC35273214}" type="presParOf" srcId="{622CCCFB-2729-48EB-8336-6043F99A6F18}" destId="{A1D3A753-C24F-4C92-B86B-13BAB31997CC}" srcOrd="1" destOrd="0" presId="urn:microsoft.com/office/officeart/2005/8/layout/hierarchy5"/>
    <dgm:cxn modelId="{1B1618AD-3DC6-4409-9656-09F91DF9C3BD}" type="presParOf" srcId="{41B5903E-7894-4A79-B4FC-A8ED46B4CB00}" destId="{9693EEC1-A479-4D97-A044-A476970FBB2B}" srcOrd="2" destOrd="0" presId="urn:microsoft.com/office/officeart/2005/8/layout/hierarchy5"/>
    <dgm:cxn modelId="{D8357E8E-F61A-47C1-966C-40418E3D64B1}" type="presParOf" srcId="{9693EEC1-A479-4D97-A044-A476970FBB2B}" destId="{C16E169D-FA0A-4362-9263-A1EAA36AAB2F}" srcOrd="0" destOrd="0" presId="urn:microsoft.com/office/officeart/2005/8/layout/hierarchy5"/>
    <dgm:cxn modelId="{70EBEC58-033B-4FBD-A59E-4B856F448B4D}" type="presParOf" srcId="{41B5903E-7894-4A79-B4FC-A8ED46B4CB00}" destId="{1DF9117A-CD06-4FDC-B5E5-1836FEF2A877}" srcOrd="3" destOrd="0" presId="urn:microsoft.com/office/officeart/2005/8/layout/hierarchy5"/>
    <dgm:cxn modelId="{68210A20-845E-4226-B4DA-0227F5DDB791}" type="presParOf" srcId="{1DF9117A-CD06-4FDC-B5E5-1836FEF2A877}" destId="{920348FE-8DE0-4FC7-8A1B-F5A2944B6D82}" srcOrd="0" destOrd="0" presId="urn:microsoft.com/office/officeart/2005/8/layout/hierarchy5"/>
    <dgm:cxn modelId="{E0DD7869-5E54-4885-A966-A85A85E17CF4}" type="presParOf" srcId="{1DF9117A-CD06-4FDC-B5E5-1836FEF2A877}" destId="{EB6D7D2E-37B9-4C7E-A783-932435264CBA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139" y="2480191"/>
          <a:ext cx="1689364" cy="844682"/>
        </a:xfrm>
        <a:prstGeom prst="roundRect">
          <a:avLst>
            <a:gd name="adj" fmla="val 10000"/>
          </a:avLst>
        </a:prstGeom>
        <a:solidFill>
          <a:srgbClr val="00A6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Złożenie wniosku</a:t>
          </a:r>
        </a:p>
      </dsp:txBody>
      <dsp:txXfrm>
        <a:off x="24879" y="2504931"/>
        <a:ext cx="1639884" cy="795202"/>
      </dsp:txXfrm>
    </dsp:sp>
    <dsp:sp modelId="{1A65E324-942B-4E01-BF1F-3AD13C81DB28}">
      <dsp:nvSpPr>
        <dsp:cNvPr id="0" name=""/>
        <dsp:cNvSpPr/>
      </dsp:nvSpPr>
      <dsp:spPr>
        <a:xfrm rot="17500715">
          <a:off x="1112723" y="2039475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1644" y="2006838"/>
        <a:ext cx="91465" cy="91465"/>
      </dsp:txXfrm>
    </dsp:sp>
    <dsp:sp modelId="{4DB26918-EFD3-4880-8B9F-0377C8D76B79}">
      <dsp:nvSpPr>
        <dsp:cNvPr id="0" name=""/>
        <dsp:cNvSpPr/>
      </dsp:nvSpPr>
      <dsp:spPr>
        <a:xfrm>
          <a:off x="2365250" y="780268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Gdzie?</a:t>
          </a:r>
        </a:p>
      </dsp:txBody>
      <dsp:txXfrm>
        <a:off x="2389990" y="805008"/>
        <a:ext cx="1639884" cy="795202"/>
      </dsp:txXfrm>
    </dsp:sp>
    <dsp:sp modelId="{5C6B95F2-4523-4295-AEEB-89D89769DB70}">
      <dsp:nvSpPr>
        <dsp:cNvPr id="0" name=""/>
        <dsp:cNvSpPr/>
      </dsp:nvSpPr>
      <dsp:spPr>
        <a:xfrm>
          <a:off x="4054615" y="1189513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1185715"/>
        <a:ext cx="33787" cy="33787"/>
      </dsp:txXfrm>
    </dsp:sp>
    <dsp:sp modelId="{38C4D2DE-4F0C-41BB-AD3E-BFF63BB091CF}">
      <dsp:nvSpPr>
        <dsp:cNvPr id="0" name=""/>
        <dsp:cNvSpPr/>
      </dsp:nvSpPr>
      <dsp:spPr>
        <a:xfrm>
          <a:off x="4730360" y="780268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Poznań i delegatury w Kaliszu, Koninie, Lesznie i Pile</a:t>
          </a:r>
        </a:p>
      </dsp:txBody>
      <dsp:txXfrm>
        <a:off x="4755100" y="805008"/>
        <a:ext cx="1639884" cy="795202"/>
      </dsp:txXfrm>
    </dsp:sp>
    <dsp:sp modelId="{2047D734-5719-4F28-90A8-F9D20BC886FD}">
      <dsp:nvSpPr>
        <dsp:cNvPr id="0" name=""/>
        <dsp:cNvSpPr/>
      </dsp:nvSpPr>
      <dsp:spPr>
        <a:xfrm>
          <a:off x="1689504" y="2889436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10483" y="2885638"/>
        <a:ext cx="33787" cy="33787"/>
      </dsp:txXfrm>
    </dsp:sp>
    <dsp:sp modelId="{F0C853F3-14BE-4DCF-B090-571663117105}">
      <dsp:nvSpPr>
        <dsp:cNvPr id="0" name=""/>
        <dsp:cNvSpPr/>
      </dsp:nvSpPr>
      <dsp:spPr>
        <a:xfrm>
          <a:off x="2365250" y="2480191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Jak?</a:t>
          </a:r>
        </a:p>
      </dsp:txBody>
      <dsp:txXfrm>
        <a:off x="2389990" y="2504931"/>
        <a:ext cx="1639884" cy="795202"/>
      </dsp:txXfrm>
    </dsp:sp>
    <dsp:sp modelId="{C23B02D2-6F67-4D59-811C-35EF67E009DC}">
      <dsp:nvSpPr>
        <dsp:cNvPr id="0" name=""/>
        <dsp:cNvSpPr/>
      </dsp:nvSpPr>
      <dsp:spPr>
        <a:xfrm rot="18770822">
          <a:off x="3895647" y="2525167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645" y="2513421"/>
        <a:ext cx="49684" cy="49684"/>
      </dsp:txXfrm>
    </dsp:sp>
    <dsp:sp modelId="{04F512E5-C968-4ECB-8F35-859A3CA0C377}">
      <dsp:nvSpPr>
        <dsp:cNvPr id="0" name=""/>
        <dsp:cNvSpPr/>
      </dsp:nvSpPr>
      <dsp:spPr>
        <a:xfrm>
          <a:off x="4730360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Osobiście</a:t>
          </a:r>
        </a:p>
      </dsp:txBody>
      <dsp:txXfrm>
        <a:off x="4755100" y="1776392"/>
        <a:ext cx="1639884" cy="795202"/>
      </dsp:txXfrm>
    </dsp:sp>
    <dsp:sp modelId="{AC4722C7-BC81-4DC6-AC88-5AB038CC465D}">
      <dsp:nvSpPr>
        <dsp:cNvPr id="0" name=""/>
        <dsp:cNvSpPr/>
      </dsp:nvSpPr>
      <dsp:spPr>
        <a:xfrm>
          <a:off x="6419725" y="2160898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40704" y="2157100"/>
        <a:ext cx="33787" cy="33787"/>
      </dsp:txXfrm>
    </dsp:sp>
    <dsp:sp modelId="{703D6FA2-C72D-44BE-AFB0-6970BC2B571E}">
      <dsp:nvSpPr>
        <dsp:cNvPr id="0" name=""/>
        <dsp:cNvSpPr/>
      </dsp:nvSpPr>
      <dsp:spPr>
        <a:xfrm>
          <a:off x="7095471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Tylko po wcześniejszej rejestracji internetowej</a:t>
          </a:r>
        </a:p>
      </dsp:txBody>
      <dsp:txXfrm>
        <a:off x="7120211" y="1776392"/>
        <a:ext cx="1639884" cy="795202"/>
      </dsp:txXfrm>
    </dsp:sp>
    <dsp:sp modelId="{C6F239AF-2842-436E-A32C-9A347D2C96F8}">
      <dsp:nvSpPr>
        <dsp:cNvPr id="0" name=""/>
        <dsp:cNvSpPr/>
      </dsp:nvSpPr>
      <dsp:spPr>
        <a:xfrm rot="2829178">
          <a:off x="3895647" y="3253706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645" y="3241959"/>
        <a:ext cx="49684" cy="49684"/>
      </dsp:txXfrm>
    </dsp:sp>
    <dsp:sp modelId="{279EA419-0ECB-4D80-B78A-9B46A21704D4}">
      <dsp:nvSpPr>
        <dsp:cNvPr id="0" name=""/>
        <dsp:cNvSpPr/>
      </dsp:nvSpPr>
      <dsp:spPr>
        <a:xfrm>
          <a:off x="4730360" y="320872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Pocztą z późniejszym osobistym stawiennictwem uzupełnieniem odcisków</a:t>
          </a:r>
        </a:p>
      </dsp:txBody>
      <dsp:txXfrm>
        <a:off x="4755100" y="3233469"/>
        <a:ext cx="1639884" cy="795202"/>
      </dsp:txXfrm>
    </dsp:sp>
    <dsp:sp modelId="{9558C01E-32D2-4FA3-B8DB-17F03557B540}">
      <dsp:nvSpPr>
        <dsp:cNvPr id="0" name=""/>
        <dsp:cNvSpPr/>
      </dsp:nvSpPr>
      <dsp:spPr>
        <a:xfrm rot="19457599">
          <a:off x="6341506" y="3375129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36793" y="3367420"/>
        <a:ext cx="41609" cy="41609"/>
      </dsp:txXfrm>
    </dsp:sp>
    <dsp:sp modelId="{16357FB6-423B-4DF6-87EA-B417C10D49EF}">
      <dsp:nvSpPr>
        <dsp:cNvPr id="0" name=""/>
        <dsp:cNvSpPr/>
      </dsp:nvSpPr>
      <dsp:spPr>
        <a:xfrm>
          <a:off x="7095471" y="2723037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 po wcześniejszej rejestracji wizyty przez Internet</a:t>
          </a:r>
        </a:p>
      </dsp:txBody>
      <dsp:txXfrm>
        <a:off x="7120211" y="2747777"/>
        <a:ext cx="1639884" cy="795202"/>
      </dsp:txXfrm>
    </dsp:sp>
    <dsp:sp modelId="{9693EEC1-A479-4D97-A044-A476970FBB2B}">
      <dsp:nvSpPr>
        <dsp:cNvPr id="0" name=""/>
        <dsp:cNvSpPr/>
      </dsp:nvSpPr>
      <dsp:spPr>
        <a:xfrm rot="2142401">
          <a:off x="6341506" y="3860821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736793" y="3853112"/>
        <a:ext cx="41609" cy="41609"/>
      </dsp:txXfrm>
    </dsp:sp>
    <dsp:sp modelId="{920348FE-8DE0-4FC7-8A1B-F5A2944B6D82}">
      <dsp:nvSpPr>
        <dsp:cNvPr id="0" name=""/>
        <dsp:cNvSpPr/>
      </dsp:nvSpPr>
      <dsp:spPr>
        <a:xfrm>
          <a:off x="7095471" y="369442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po telefonicznej rejestracji wizyty, gdy wysłane wezwanie do uzupełnienia </a:t>
          </a:r>
          <a:r>
            <a:rPr lang="pl-PL" sz="1100" kern="1200" dirty="0" err="1">
              <a:latin typeface="+mj-lt"/>
            </a:rPr>
            <a:t>bf</a:t>
          </a:r>
          <a:r>
            <a:rPr lang="pl-PL" sz="1100" kern="1200" dirty="0">
              <a:latin typeface="+mj-lt"/>
            </a:rPr>
            <a:t> </a:t>
          </a:r>
        </a:p>
      </dsp:txBody>
      <dsp:txXfrm>
        <a:off x="7120211" y="3719162"/>
        <a:ext cx="1639884" cy="795202"/>
      </dsp:txXfrm>
    </dsp:sp>
    <dsp:sp modelId="{0762F2FF-3755-49E2-8035-BF51FEF8D488}">
      <dsp:nvSpPr>
        <dsp:cNvPr id="0" name=""/>
        <dsp:cNvSpPr/>
      </dsp:nvSpPr>
      <dsp:spPr>
        <a:xfrm rot="4099285">
          <a:off x="1112723" y="3739398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1644" y="3706761"/>
        <a:ext cx="91465" cy="91465"/>
      </dsp:txXfrm>
    </dsp:sp>
    <dsp:sp modelId="{E8572EB9-3448-4A29-B34B-5D1A8D1CE11B}">
      <dsp:nvSpPr>
        <dsp:cNvPr id="0" name=""/>
        <dsp:cNvSpPr/>
      </dsp:nvSpPr>
      <dsp:spPr>
        <a:xfrm>
          <a:off x="2365250" y="4180114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Kiedy?</a:t>
          </a:r>
        </a:p>
      </dsp:txBody>
      <dsp:txXfrm>
        <a:off x="2389990" y="4204854"/>
        <a:ext cx="1639884" cy="795202"/>
      </dsp:txXfrm>
    </dsp:sp>
    <dsp:sp modelId="{7E3E61B1-F2D8-4860-A48E-7521B559AFC7}">
      <dsp:nvSpPr>
        <dsp:cNvPr id="0" name=""/>
        <dsp:cNvSpPr/>
      </dsp:nvSpPr>
      <dsp:spPr>
        <a:xfrm>
          <a:off x="4054615" y="4589359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4585562"/>
        <a:ext cx="33787" cy="33787"/>
      </dsp:txXfrm>
    </dsp:sp>
    <dsp:sp modelId="{A395F7D0-E273-492C-8C34-FCEB22246C45}">
      <dsp:nvSpPr>
        <dsp:cNvPr id="0" name=""/>
        <dsp:cNvSpPr/>
      </dsp:nvSpPr>
      <dsp:spPr>
        <a:xfrm>
          <a:off x="4730360" y="4180114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Najpóźniej w ostatnim dniu legalnego pobytu</a:t>
          </a:r>
        </a:p>
      </dsp:txBody>
      <dsp:txXfrm>
        <a:off x="4755100" y="4204854"/>
        <a:ext cx="1639884" cy="795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9E9E002-0E32-4924-A8B7-71C61B97874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160035C-FD08-4FA7-AA76-A2667775EC7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D372F8-D226-465F-8449-CBCE1D9BB0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7900F53-C759-4A16-B53C-0F860B80648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F8C5A94-D125-4984-B2F9-DC1856F3536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7CBBF30-5081-46A0-AE8C-059E388903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4EB8C99C-2981-41EA-8FB8-9404D2796F3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6CEF47EB-58B2-43AB-917D-7D334162DE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5C284D-30BA-413F-AF8E-E87DF25C7912}" type="slidenum">
              <a:rPr lang="pl-PL" altLang="pl-PL" sz="1400" smtClean="0"/>
              <a:pPr>
                <a:spcBef>
                  <a:spcPct val="0"/>
                </a:spcBef>
              </a:pPr>
              <a:t>1</a:t>
            </a:fld>
            <a:endParaRPr lang="pl-PL" altLang="pl-PL" sz="1400" dirty="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0A5A15AC-1B8F-473C-9AFE-3675F0691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CAC868-9564-414F-96E5-7F9415A1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11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629477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12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45438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13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6958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14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4103994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15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40925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16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99407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>
            <a:extLst>
              <a:ext uri="{FF2B5EF4-FFF2-40B4-BE49-F238E27FC236}">
                <a16:creationId xmlns:a16="http://schemas.microsoft.com/office/drawing/2014/main" id="{ADF14CB8-BB63-4636-828A-79CBFCC4317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45C125-8C08-40F1-803A-1047EA9725C8}" type="slidenum">
              <a:rPr lang="pl-PL" altLang="pl-PL" sz="1400" smtClean="0"/>
              <a:pPr>
                <a:spcBef>
                  <a:spcPct val="0"/>
                </a:spcBef>
              </a:pPr>
              <a:t>18</a:t>
            </a:fld>
            <a:endParaRPr lang="pl-PL" altLang="pl-PL" sz="1400"/>
          </a:p>
        </p:txBody>
      </p:sp>
      <p:sp>
        <p:nvSpPr>
          <p:cNvPr id="38915" name="Rectangle 1">
            <a:extLst>
              <a:ext uri="{FF2B5EF4-FFF2-40B4-BE49-F238E27FC236}">
                <a16:creationId xmlns:a16="http://schemas.microsoft.com/office/drawing/2014/main" id="{6D6B3AF8-694D-4E62-85E2-C92A11D330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814206CC-3AB4-41C0-9219-CC40DB330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3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533686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4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24485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C7F06D91-F347-4E78-9A7E-3543561D03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D7657A-6B9F-4A60-970D-57638C12D455}" type="slidenum">
              <a:rPr lang="pl-PL" altLang="pl-PL" sz="1400" smtClean="0"/>
              <a:pPr>
                <a:spcBef>
                  <a:spcPct val="0"/>
                </a:spcBef>
              </a:pPr>
              <a:t>5</a:t>
            </a:fld>
            <a:endParaRPr lang="pl-PL" altLang="pl-PL" sz="1400"/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29E0C55E-55F4-478C-9F1B-748E72266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6948FD56-43B9-4110-8AC7-2F2A84433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8666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6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39822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7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42474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8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9241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9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2258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10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0050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875B95-3984-4D8A-998A-1A8FD9464F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BC894F-D717-4D65-952C-B04109A50F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77B5-AE02-42CD-B8AB-FC5FEE4DAAD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0B59075-6DC3-4CCD-AB63-9400BB518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35" y="357644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227A2F9-1591-40BC-BB8B-7A4063B9B406}"/>
              </a:ext>
            </a:extLst>
          </p:cNvPr>
          <p:cNvSpPr txBox="1"/>
          <p:nvPr userDrawn="1"/>
        </p:nvSpPr>
        <p:spPr>
          <a:xfrm>
            <a:off x="2411760" y="429922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54FEC1C-C936-4404-8EB5-F9B01B83D7F7}"/>
              </a:ext>
            </a:extLst>
          </p:cNvPr>
          <p:cNvSpPr txBox="1"/>
          <p:nvPr userDrawn="1"/>
        </p:nvSpPr>
        <p:spPr>
          <a:xfrm>
            <a:off x="3131840" y="381812"/>
            <a:ext cx="4949917" cy="34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9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3E752BB-28BB-476F-8280-4A2500F98E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FEEBD-09BF-4325-B9F9-997C3597135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DF9D2-7D2D-43AA-967C-ABCB26DBB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510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5813" cy="5764213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76421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AE7908-8061-4699-9952-0AE0D5FC9C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04E5A1-C094-42CF-A8D4-614656A797E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F64E-9ABC-44DE-9DFD-B3A6A03A07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519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08333"/>
            <a:ext cx="7886700" cy="96535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90688"/>
            <a:ext cx="8228013" cy="43589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EF1B17-FE27-4D20-A80F-D61BAC3008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293EB7-D86A-467C-8E80-E556827812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EAF49-91A5-4A5E-BBB6-A135731151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BF2D080-2F9C-4D00-8F33-720F2E0C3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77B6A7F-6029-4170-AD08-D97D2E80E5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9" y="325646"/>
            <a:ext cx="1583305" cy="360000"/>
          </a:xfrm>
          <a:prstGeom prst="rect">
            <a:avLst/>
          </a:prstGeom>
          <a:noFill/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5AFFF3-05AE-43C7-BF37-AB3AF1865ACF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3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A6C14C-8364-45E3-9BF9-2CBED7BDAC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F9DC6-2C21-44B5-9A1D-18AF9BF783F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D9CA9-639D-4C2B-832D-6A459E02F6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19C0C3A-6CA4-4D4A-9B1F-85888FD84D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332656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3DB0440B-C5C6-45B5-81B4-13F6B05F6A6C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EE7C9FC-5F4B-4EFD-9D65-E23F079D9340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8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28662"/>
            <a:ext cx="7886700" cy="1116162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D4DD5A-2E6B-4221-B16F-45DA3F97E8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35072A-204B-4078-AD40-E5C12677425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86C37-5459-4130-ADFF-14665BCBEF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87BFB7B-9979-41D3-9749-DBE9458CD4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2283009-F7A3-4A56-ABB8-0091A5C75911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7373516-0175-4CF5-9055-78E61FA0AE3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6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A8E1A8-3663-4C0E-8210-75FF4A22A4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F335559-ED6A-43DF-A951-5B68B632F14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D089-4438-4453-B4A1-41F4801A0F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3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115212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C9E227-BD35-412A-87AC-D731AD1BFE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C5AE37-DB8A-4DAA-88D0-C70A8D17DC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E0AB9-C346-4D5F-9BCF-ED55C9E7533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DC43DA-AE54-464C-9819-5BF2CDACC1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4C74AB8-4AD2-4BCA-9318-6BE64A86799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A998E88-32DF-4F2E-A548-6920BB14E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6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1909A3A-8B06-4559-9301-DBEDF70306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2E50C9-EB30-4900-BFF3-3EC37A2335E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BAF29-C370-406E-BBE7-B88345B745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CC66C41-0754-42C3-AB14-B3B979011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32656"/>
            <a:ext cx="1583305" cy="360000"/>
          </a:xfrm>
          <a:prstGeom prst="rect">
            <a:avLst/>
          </a:prstGeom>
          <a:noFill/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AC75372B-E9C4-4AF3-A240-9310D1274E14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"Wielkopolska - Wspólna Przyszłość”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AFFDB51-17DE-4CA5-BDC8-9A8057DA8F6A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940FCC-4349-4A61-8D78-F2233E05B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048E0BB-5E55-41FC-A81D-E8972CA123D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B18AA-BEDB-45C5-BB0F-E096C03D6E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49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4EC762-B5DE-473E-9AEB-CB9395C4F9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B702902-6372-4770-A560-A7788A7CF27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22844-9B42-4867-8C8F-473F6823F58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602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759195B3-7111-4213-BD74-1F4D41ECA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44114BB0-5CFA-4A0C-A134-03247E41BC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CE22E9B3-A3BA-4E80-984C-CF28ECDBE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8C854A-5825-4031-8581-56E86508D0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5B472A09-7220-40C9-BDD8-6247DFC6EB0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5CA1FE14-0D62-4D99-B7F7-174736366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igrant.poznan.uw.gov.pl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hyperlink" Target="mailto:sc@poznan.uw.gov.p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1EBC3512-7640-44E5-B2AB-61BFBBE36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87563"/>
            <a:ext cx="7772400" cy="2133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altLang="pl-PL" sz="4400" dirty="0"/>
              <a:t>Zezwolenia bezterminowe</a:t>
            </a:r>
            <a:br>
              <a:rPr lang="pl-PL" altLang="pl-PL" sz="4400" dirty="0"/>
            </a:br>
            <a:r>
              <a:rPr lang="pl-PL" altLang="pl-PL" sz="4000" dirty="0"/>
              <a:t>cz. II</a:t>
            </a:r>
          </a:p>
        </p:txBody>
      </p:sp>
      <p:sp>
        <p:nvSpPr>
          <p:cNvPr id="5123" name="Podtytuł 1">
            <a:extLst>
              <a:ext uri="{FF2B5EF4-FFF2-40B4-BE49-F238E27FC236}">
                <a16:creationId xmlns:a16="http://schemas.microsoft.com/office/drawing/2014/main" id="{2765333B-501D-4D50-A00C-7145F4C71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221088"/>
            <a:ext cx="74614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pl-PL" altLang="pl-PL" sz="1600" dirty="0"/>
              <a:t>Poznań, kwiecień 2023 r.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Danuta Grykiel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Wydział Spraw Cudzoziemców </a:t>
            </a:r>
            <a:br>
              <a:rPr lang="pl-PL" altLang="pl-PL" sz="1100" dirty="0"/>
            </a:br>
            <a:r>
              <a:rPr lang="pl-PL" altLang="pl-PL" sz="1100" dirty="0"/>
              <a:t>Wielkopolski Urząd Wojewódzki w Poznaniu</a:t>
            </a:r>
          </a:p>
          <a:p>
            <a:pPr eaLnBrk="1" hangingPunct="1"/>
            <a:r>
              <a:rPr lang="pl-PL" altLang="pl-PL" sz="1800" dirty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pochodzi z legalnego źródła:</a:t>
            </a:r>
          </a:p>
          <a:p>
            <a:pPr marL="107950" indent="0" algn="ctr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 zezwolenie na pracę + umowa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Cały dochód z danego roku jest rozliczony w zeznaniu podatkowym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jest wystarczający na pokrycie kosztów utrzymania wnioskodawcy i członków rodziny pozostających na utrzymaniu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Stabilne i regularne źródło dochodu w okresie 3 lat przed złożeniem wniosku oraz w dniu wydawania decyzji.</a:t>
            </a:r>
          </a:p>
        </p:txBody>
      </p:sp>
    </p:spTree>
    <p:extLst>
      <p:ext uri="{BB962C8B-B14F-4D97-AF65-F5344CB8AC3E}">
        <p14:creationId xmlns:p14="http://schemas.microsoft.com/office/powerpoint/2010/main" val="79455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916832"/>
            <a:ext cx="8126729" cy="3960440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z okresu po 01.10.2018r.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528zł</a:t>
            </a:r>
            <a:r>
              <a:rPr lang="pl-PL" sz="1800" dirty="0"/>
              <a:t> 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701zł </a:t>
            </a:r>
            <a:r>
              <a:rPr lang="pl-PL" sz="1800" dirty="0"/>
              <a:t>miesięcznie dla osoby samotnie gospodarującej</a:t>
            </a:r>
          </a:p>
          <a:p>
            <a:pPr marL="508000" lvl="1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8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od 01.01.2022r. 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600zł</a:t>
            </a:r>
            <a:r>
              <a:rPr lang="pl-PL" sz="1800" dirty="0"/>
              <a:t> 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776zł </a:t>
            </a:r>
            <a:r>
              <a:rPr lang="pl-PL" sz="1800" dirty="0"/>
              <a:t>miesięcznie dla osoby samotnie gospodarującej </a:t>
            </a:r>
          </a:p>
          <a:p>
            <a:pPr marL="508000" lvl="1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					</a:t>
            </a:r>
            <a:r>
              <a:rPr lang="pl-PL" sz="2000" u="sng" dirty="0"/>
              <a:t>Podane kwoty są netto!</a:t>
            </a: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Dochód minimalny</a:t>
            </a:r>
          </a:p>
        </p:txBody>
      </p:sp>
    </p:spTree>
    <p:extLst>
      <p:ext uri="{BB962C8B-B14F-4D97-AF65-F5344CB8AC3E}">
        <p14:creationId xmlns:p14="http://schemas.microsoft.com/office/powerpoint/2010/main" val="371760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wnioskodawcy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wnioskodawcy + małżonka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rodzica/rodziców w przypadku wniosku dla dziecka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od członka rodziny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Małżonek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Pełnoletnie pracujące dziecko </a:t>
            </a: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Dochód z własnego źródła / dochód od członka rodziny</a:t>
            </a:r>
          </a:p>
        </p:txBody>
      </p:sp>
    </p:spTree>
    <p:extLst>
      <p:ext uri="{BB962C8B-B14F-4D97-AF65-F5344CB8AC3E}">
        <p14:creationId xmlns:p14="http://schemas.microsoft.com/office/powerpoint/2010/main" val="102822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8126729" cy="4392488"/>
          </a:xfrm>
        </p:spPr>
        <p:txBody>
          <a:bodyPr/>
          <a:lstStyle/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Certyfikat państwowy</a:t>
            </a:r>
          </a:p>
          <a:p>
            <a:pPr marL="107950" indent="0" algn="ctr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http://certyfikatpolski.pl/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Ukończenie szkoły w Polsce z wykładowym językiem polskim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		</a:t>
            </a:r>
            <a:r>
              <a:rPr lang="pl-PL" sz="2000" b="1" dirty="0"/>
              <a:t>Uwaga!</a:t>
            </a:r>
            <a:r>
              <a:rPr lang="pl-PL" sz="2000" dirty="0"/>
              <a:t>    Tylko szkoły zarejestrowane przez 								Ministerstwo Edukacji i Nauki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200" dirty="0"/>
              <a:t>Ukończenie szkoły za granicą z wykładowym językiem polskim</a:t>
            </a:r>
          </a:p>
          <a:p>
            <a:pPr marL="431800" indent="-323850" eaLnBrk="1" hangingPunct="1">
              <a:lnSpc>
                <a:spcPct val="100000"/>
              </a:lnSpc>
              <a:buSzPct val="141000"/>
              <a:buFont typeface="Times New Roman" panose="02020603050405020304" pitchFamily="18" charset="0"/>
              <a:buBlip>
                <a:blip r:embed="rId3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Rozporządzenie MSWiA – czerwiec 2023 r. – rozszerzenie katalogu dokumentów potwierdzających znajomość języka polskiego o inne wiarygodne certyfikaty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93610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lnSpc>
                <a:spcPct val="100000"/>
              </a:lnSpc>
            </a:pPr>
            <a:r>
              <a:rPr lang="pl-PL" altLang="pl-PL" sz="2800" dirty="0"/>
              <a:t>Potwierdzenie znajomości języka polskiego na poziomie co najmniej B1</a:t>
            </a:r>
          </a:p>
        </p:txBody>
      </p:sp>
    </p:spTree>
    <p:extLst>
      <p:ext uri="{BB962C8B-B14F-4D97-AF65-F5344CB8AC3E}">
        <p14:creationId xmlns:p14="http://schemas.microsoft.com/office/powerpoint/2010/main" val="15746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Legalna praca w trakcie rozpatrywania wniosku: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Kontynuacja tego samego zatrudnienia, na tych samych warunkach co w poprzednim zezwoleniu.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Wydane nowe zezwolenie na pracę typ A lub oświadczenie PUP – dokumenty załatwiane przez pracodawcę.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Do wniosku o pobyt rezydenta długoterminowego nie dołącza się załącznika nr 1 oraz informacji starosty.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Zmiana pracodawcy podczas trwającego postępowania wymaga wydania odrębnego zezwolenia na pracę lub oświadczenia zarejestrowanego w PUP jeżeli jest możliwe.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Na co zwrócić uwagę?</a:t>
            </a:r>
          </a:p>
        </p:txBody>
      </p:sp>
    </p:spTree>
    <p:extLst>
      <p:ext uri="{BB962C8B-B14F-4D97-AF65-F5344CB8AC3E}">
        <p14:creationId xmlns:p14="http://schemas.microsoft.com/office/powerpoint/2010/main" val="414057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8380" y="1340768"/>
            <a:ext cx="8280920" cy="522260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wniosku przed upływem 5 lat pobytu w Polsce.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Dokumenty złożone tylko w kopii, niepoświadczonej lub bez oryginałów.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lub zły dokument potwierdzający tytuł prawny do lokalu – umowa użyczenia przez niewłaściwą osobę, oświadczenie o zapewnieniu miejsca zamieszkania.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dokumentu potwierdzającego znajomość języka polskiego i próba załatwienia dokumentu w trakcie postępowania.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rozliczenia całego dochodu – np. od wszystkich pracodawców.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potwierdzenia złożenia rozliczeń podatkowych w urzędzie skarbowym.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Zaświadczenie z urzędu skarbowego bez wszystkich ważnych kwot.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Rozpoczęcie pracy u nowego pracodawcy bez dokumentu legalizującego pracę.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280920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Jakie są częste błędy?</a:t>
            </a:r>
          </a:p>
        </p:txBody>
      </p:sp>
    </p:spTree>
    <p:extLst>
      <p:ext uri="{BB962C8B-B14F-4D97-AF65-F5344CB8AC3E}">
        <p14:creationId xmlns:p14="http://schemas.microsoft.com/office/powerpoint/2010/main" val="14123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597700" cy="471854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Wypełnił wniosek i dołącz wszystkie dokumenty formalne + opłatę skarbową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Do wniosku dołącz oryginały lub poświadczone kopie: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legalne zatrudnienie w przeciągu ostatnich 3 lat – zezwolenia na pracę lub oświadczenia o powierzeniu pracy.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Wszystkie umowy i aneksy zawierane w okresie ostatnich 3 lat i ewentualne dokumenty potwierdzające zakończenie pracy u poszczególnych pracodawców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Zeznania podatkowe za lata obejmujące 3-letni okres poprzedzający złożenie wniosku z potwierdzeniem złożenia dokumentu w urzędzie.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 potwierdzający znajomość języka polskiego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aktualny dochód i ubezpieczenie</a:t>
            </a:r>
            <a:endParaRPr lang="pl-PL" altLang="pl-PL" sz="2400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dirty="0"/>
              <a:t>Jak złożyć komplet dokumentów?</a:t>
            </a:r>
          </a:p>
        </p:txBody>
      </p:sp>
    </p:spTree>
    <p:extLst>
      <p:ext uri="{BB962C8B-B14F-4D97-AF65-F5344CB8AC3E}">
        <p14:creationId xmlns:p14="http://schemas.microsoft.com/office/powerpoint/2010/main" val="296356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E9E4C-2664-4B99-8653-847ABFE46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7624" y="4221088"/>
            <a:ext cx="6408712" cy="1728146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https://migrant.poznan.uw.gov.pl/faq</a:t>
            </a:r>
          </a:p>
          <a:p>
            <a:pPr algn="ctr"/>
            <a:r>
              <a:rPr lang="pl-PL" dirty="0"/>
              <a:t>https://udsc.gov.pl/faqudsc/</a:t>
            </a:r>
          </a:p>
          <a:p>
            <a:endParaRPr lang="pl-PL" dirty="0"/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7A135923-B672-4F94-B077-4DD6C647ED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05" y="1196752"/>
            <a:ext cx="2880366" cy="2880366"/>
          </a:xfrm>
        </p:spPr>
      </p:pic>
    </p:spTree>
    <p:extLst>
      <p:ext uri="{BB962C8B-B14F-4D97-AF65-F5344CB8AC3E}">
        <p14:creationId xmlns:p14="http://schemas.microsoft.com/office/powerpoint/2010/main" val="39302372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0A452921-1055-4A5B-A663-B3105A4AF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455988"/>
            <a:ext cx="7772400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pl. Wolności 17, 61-739 Poznań</a:t>
            </a:r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>
                <a:hlinkClick r:id="rId3"/>
              </a:rPr>
              <a:t>https://migrant.poznan.uw.gov.pl</a:t>
            </a: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e-mail: </a:t>
            </a:r>
            <a:r>
              <a:rPr lang="pl-PL" altLang="pl-PL" sz="2200" dirty="0">
                <a:hlinkClick r:id="rId4"/>
              </a:rPr>
              <a:t>sc@poznan.uw.gov.pl</a:t>
            </a: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cudzoziemcy@poznan.uw.gov.pl</a:t>
            </a:r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Infolinia: +48 61 850 87 77</a:t>
            </a:r>
          </a:p>
        </p:txBody>
      </p:sp>
      <p:pic>
        <p:nvPicPr>
          <p:cNvPr id="37891" name="Picture 2">
            <a:extLst>
              <a:ext uri="{FF2B5EF4-FFF2-40B4-BE49-F238E27FC236}">
                <a16:creationId xmlns:a16="http://schemas.microsoft.com/office/drawing/2014/main" id="{57FAED44-E94A-4021-9B05-C4DA8B7B2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295400"/>
            <a:ext cx="6500813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FB8D0C-69C7-4599-9D2C-2986CA0D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na pobyt rezydenta długoterminowego UE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98E5C5-5F63-4BAF-A4AB-4B8DD7C1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Czym jest zezwolenie na pobyt rezydenta i jakie daje możliwości?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Na co zwrócić uwagę?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Jakie są częste błędy?</a:t>
            </a:r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456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01756" cy="450252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to dokument legalizujący pobyt w Polsce oraz pracę u dowolnego pracodawcy. Na podstawie zezwolenia na pobyt rezydenta można wykonywać pracę u każdego pracodawcy na dowolnych warunkach zatrudnienia.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czas nieokreślony i wymieniana jest jedynie sama karta pobytu co 5 lat.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wniosek złożony przez cudzoziemca bez dodatkowego załącznika od pracodawcy.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836712"/>
            <a:ext cx="8280920" cy="12241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Czym jest zezwolenie na pobyt rezydenta i jakie daje możliwości?</a:t>
            </a:r>
          </a:p>
        </p:txBody>
      </p:sp>
    </p:spTree>
    <p:extLst>
      <p:ext uri="{BB962C8B-B14F-4D97-AF65-F5344CB8AC3E}">
        <p14:creationId xmlns:p14="http://schemas.microsoft.com/office/powerpoint/2010/main" val="297612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Pobyt w Polsce trwa co najmniej 5 lat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	</a:t>
            </a:r>
            <a:r>
              <a:rPr lang="pl-PL" altLang="pl-PL" sz="2000" b="1" dirty="0"/>
              <a:t>Uwaga! </a:t>
            </a:r>
            <a:r>
              <a:rPr lang="pl-PL" altLang="pl-PL" sz="2000" dirty="0"/>
              <a:t>	</a:t>
            </a:r>
            <a:endParaRPr lang="pl-PL" altLang="pl-PL" sz="1400" dirty="0"/>
          </a:p>
          <a:p>
            <a:pPr marL="2146300" lvl="4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Nie wszystkie pobyty są zaliczane do tego okresu.</a:t>
            </a:r>
          </a:p>
          <a:p>
            <a:pPr marL="2146300" lvl="4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Część pobytów liczona jest w połowie.</a:t>
            </a:r>
            <a:r>
              <a:rPr lang="pl-PL" altLang="pl-PL" dirty="0"/>
              <a:t>	</a:t>
            </a:r>
          </a:p>
          <a:p>
            <a:pPr marL="1822450" lvl="4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dirty="0"/>
              <a:t>	</a:t>
            </a:r>
            <a:endParaRPr lang="pl-PL" altLang="pl-PL" sz="2400" dirty="0"/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Wykazanie legalnego stabilnego źródła dochodu w okresie 3 lat poprzedzających złożenie wniosku.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Potwierdzenie znajomości języka polskiego.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Kiedy można złożyć wniosek na rezydenta?</a:t>
            </a:r>
          </a:p>
        </p:txBody>
      </p:sp>
    </p:spTree>
    <p:extLst>
      <p:ext uri="{BB962C8B-B14F-4D97-AF65-F5344CB8AC3E}">
        <p14:creationId xmlns:p14="http://schemas.microsoft.com/office/powerpoint/2010/main" val="2829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057D4D8-7EC3-4D1D-B7F8-8966D45494A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9512" y="692696"/>
          <a:ext cx="8784976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69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Umowa najmu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Umowa użyczenia (tylko kiedy użyczającym jest zstępny, wstępny, małżonek, rodzice małżonka lub rodzeństwo cudzoziemca)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Akt notarialny (tylko dotyczący istniejącego już lokalu)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Tytuł prawny do lokalu – co to jest?</a:t>
            </a:r>
            <a:br>
              <a:rPr lang="pl-PL" altLang="pl-PL" sz="3200" dirty="0"/>
            </a:br>
            <a:br>
              <a:rPr lang="pl-PL" altLang="pl-PL" sz="3200" dirty="0"/>
            </a:br>
            <a:r>
              <a:rPr lang="pl-PL" altLang="pl-PL" sz="2400" dirty="0"/>
              <a:t>Tytuł prawny do lokalu to dokument potwierdzający prawo do zajmowanego lokalu:</a:t>
            </a: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226433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126729" cy="324130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Wniosek – wypełniony kompletnie i podpisany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Fotografie – nie starsze niż 6 miesięcy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Dokument podróży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Osobiste stawiennictwo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Opłata skarbowa za złożenie wniosku – 640zł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Jest to stała opłata dla wszystkich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Pozostałe braki formalne</a:t>
            </a:r>
            <a:br>
              <a:rPr lang="pl-PL" altLang="pl-PL" sz="3200" dirty="0"/>
            </a:br>
            <a:br>
              <a:rPr lang="pl-PL" altLang="pl-PL" sz="3200" dirty="0"/>
            </a:b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262304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126729" cy="410445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Pobyty wizowe i pobyty czasowe związane z pracą, łączeniem rodzin, innymi okolicznościami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wizowy i pobyt czasowy związany ze studiami liczony jest w połowie</a:t>
            </a: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wizowy i pobyt czasowy wydany na okres nauki nie jest wliczany do 5-letniego okresu!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	</a:t>
            </a:r>
            <a:r>
              <a:rPr lang="pl-PL" sz="1800" b="1" dirty="0"/>
              <a:t>Uwaga!</a:t>
            </a:r>
            <a:r>
              <a:rPr lang="pl-PL" sz="1800" dirty="0"/>
              <a:t>    To tylko najczęściej spotykane rodzaje pobytów. 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      Ich pełna lista znajduje się na naszej stronie internetowej	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      </a:t>
            </a:r>
            <a:r>
              <a:rPr lang="pl-PL" altLang="pl-PL" sz="1800" dirty="0"/>
              <a:t>https://migrant. poznan.uw.gov.pl</a:t>
            </a:r>
            <a:endParaRPr lang="en-US" altLang="pl-PL" sz="1800" dirty="0"/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5-letni pobyt – co się w niego wlicza i w jaki sposób?</a:t>
            </a:r>
          </a:p>
        </p:txBody>
      </p:sp>
    </p:spTree>
    <p:extLst>
      <p:ext uri="{BB962C8B-B14F-4D97-AF65-F5344CB8AC3E}">
        <p14:creationId xmlns:p14="http://schemas.microsoft.com/office/powerpoint/2010/main" val="125914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132856"/>
            <a:ext cx="8126729" cy="3960440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Każda z przerw w pobycie nie może być dłuższa niż 6 miesięcy – 180 dni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Wszystkie przerwy w pobycie łącznie z całego okresu 5 lat nie mogą przekroczyć 10 miesięcy – 300 dni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Dopuszczalne są przerwy związane z wyjazdami służbowymi lub szczególną sytuacją osobistą.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    Trzeba to jednak odpowiednio udokumentować.</a:t>
            </a:r>
            <a:endParaRPr 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640960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5-letni nieprzerwany pobyt – co to oznacza?</a:t>
            </a:r>
          </a:p>
        </p:txBody>
      </p:sp>
    </p:spTree>
    <p:extLst>
      <p:ext uri="{BB962C8B-B14F-4D97-AF65-F5344CB8AC3E}">
        <p14:creationId xmlns:p14="http://schemas.microsoft.com/office/powerpoint/2010/main" val="67372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2867</TotalTime>
  <Words>1055</Words>
  <Application>Microsoft Office PowerPoint</Application>
  <PresentationFormat>Pokaz na ekranie (4:3)</PresentationFormat>
  <Paragraphs>159</Paragraphs>
  <Slides>18</Slides>
  <Notes>16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25" baseType="lpstr">
      <vt:lpstr>Microsoft YaHei</vt:lpstr>
      <vt:lpstr>Arial</vt:lpstr>
      <vt:lpstr>Calibri</vt:lpstr>
      <vt:lpstr>Lucida Sans Unicode</vt:lpstr>
      <vt:lpstr>Open Sans</vt:lpstr>
      <vt:lpstr>Times New Roman</vt:lpstr>
      <vt:lpstr>Motyw pakietu Office</vt:lpstr>
      <vt:lpstr>Zezwolenia bezterminowe cz. II</vt:lpstr>
      <vt:lpstr>Wniosek na pobyt rezydenta długoterminowego UE</vt:lpstr>
      <vt:lpstr>Czym jest zezwolenie na pobyt rezydenta i jakie daje możliwości?</vt:lpstr>
      <vt:lpstr>Kiedy można złożyć wniosek na rezydenta?</vt:lpstr>
      <vt:lpstr>Prezentacja programu PowerPoint</vt:lpstr>
      <vt:lpstr>Tytuł prawny do lokalu – co to jest?  Tytuł prawny do lokalu to dokument potwierdzający prawo do zajmowanego lokalu:</vt:lpstr>
      <vt:lpstr>Pozostałe braki formalne  </vt:lpstr>
      <vt:lpstr>5-letni pobyt – co się w niego wlicza i w jaki sposób?</vt:lpstr>
      <vt:lpstr>5-letni nieprzerwany pobyt – co to oznacza?</vt:lpstr>
      <vt:lpstr>Stabilne i regularne źródło dochodu w okresie 3 lat przed złożeniem wniosku oraz w dniu wydawania decyzji.</vt:lpstr>
      <vt:lpstr>Dochód minimalny</vt:lpstr>
      <vt:lpstr>Dochód z własnego źródła / dochód od członka rodziny</vt:lpstr>
      <vt:lpstr>Potwierdzenie znajomości języka polskiego na poziomie co najmniej B1</vt:lpstr>
      <vt:lpstr>Na co zwrócić uwagę?</vt:lpstr>
      <vt:lpstr>Jakie są częste błędy?</vt:lpstr>
      <vt:lpstr>Jak złożyć komplet dokumentów?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Panzegrau</dc:creator>
  <cp:lastModifiedBy>Danuta Grykiel</cp:lastModifiedBy>
  <cp:revision>154</cp:revision>
  <cp:lastPrinted>1601-01-01T00:00:00Z</cp:lastPrinted>
  <dcterms:created xsi:type="dcterms:W3CDTF">1601-01-01T00:00:00Z</dcterms:created>
  <dcterms:modified xsi:type="dcterms:W3CDTF">2023-05-22T06:12:18Z</dcterms:modified>
</cp:coreProperties>
</file>