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sldIdLst>
    <p:sldId id="256" r:id="rId2"/>
    <p:sldId id="269" r:id="rId3"/>
    <p:sldId id="257" r:id="rId4"/>
    <p:sldId id="271" r:id="rId5"/>
    <p:sldId id="259" r:id="rId6"/>
    <p:sldId id="282" r:id="rId7"/>
    <p:sldId id="272" r:id="rId8"/>
    <p:sldId id="263" r:id="rId9"/>
    <p:sldId id="264" r:id="rId10"/>
    <p:sldId id="273" r:id="rId11"/>
    <p:sldId id="290" r:id="rId12"/>
    <p:sldId id="281" r:id="rId13"/>
    <p:sldId id="265" r:id="rId14"/>
    <p:sldId id="284" r:id="rId15"/>
    <p:sldId id="266" r:id="rId16"/>
    <p:sldId id="267" r:id="rId17"/>
    <p:sldId id="274" r:id="rId18"/>
    <p:sldId id="268" r:id="rId19"/>
    <p:sldId id="285" r:id="rId20"/>
    <p:sldId id="283" r:id="rId21"/>
    <p:sldId id="270" r:id="rId22"/>
    <p:sldId id="276" r:id="rId23"/>
    <p:sldId id="277" r:id="rId24"/>
    <p:sldId id="278" r:id="rId25"/>
    <p:sldId id="279" r:id="rId26"/>
    <p:sldId id="280" r:id="rId27"/>
    <p:sldId id="287" r:id="rId28"/>
    <p:sldId id="289" r:id="rId29"/>
    <p:sldId id="260" r:id="rId30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A5"/>
    <a:srgbClr val="00638E"/>
    <a:srgbClr val="00A6AA"/>
    <a:srgbClr val="55A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91298-13A0-41D9-8F21-A19C05476DB9}" type="doc">
      <dgm:prSet loTypeId="urn:microsoft.com/office/officeart/2005/8/layout/hierarchy5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EEBEA98-368D-412C-8EE0-6CE9DC3CDC7D}">
      <dgm:prSet phldrT="[Tekst]" custT="1"/>
      <dgm:spPr>
        <a:solidFill>
          <a:srgbClr val="00A6AA"/>
        </a:solidFill>
      </dgm:spPr>
      <dgm:t>
        <a:bodyPr/>
        <a:lstStyle/>
        <a:p>
          <a:r>
            <a:rPr lang="pl-PL" sz="2400" dirty="0">
              <a:latin typeface="+mj-lt"/>
            </a:rPr>
            <a:t>Złożenie wniosku</a:t>
          </a:r>
        </a:p>
      </dgm:t>
    </dgm:pt>
    <dgm:pt modelId="{83CCB026-C6B2-47AC-946B-B47E03BE87F0}" type="par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0BA9D27-99F0-4A5E-80D1-BBAF4F19C688}" type="sib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8E3C14B-11B3-4651-970D-CECCAFBCD8E7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Gdzie?</a:t>
          </a:r>
        </a:p>
      </dgm:t>
    </dgm:pt>
    <dgm:pt modelId="{A7F42FB6-8CE3-4E8D-B305-52BEFB1A7E7A}" type="par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BBB2B8-90F6-4EE2-A230-28D9DBD93AF8}" type="sib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01F1A1D-D2F8-46E3-B31E-9CA79DE8386E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Poznań i delegatury w Kaliszu, Koninie, Lesznie i Pile</a:t>
          </a:r>
        </a:p>
      </dgm:t>
    </dgm:pt>
    <dgm:pt modelId="{AF1E3269-13E7-43BF-8838-02CAC8BA62A5}" type="parTrans" cxnId="{060EB18C-58AA-43E0-B93F-DA9A4514F4A7}">
      <dgm:prSet/>
      <dgm:spPr>
        <a:ln w="19050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5EADACC-ED8C-4F2C-966B-F56D3718DE0E}" type="sibTrans" cxnId="{060EB18C-58AA-43E0-B93F-DA9A4514F4A7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94C86D-EF15-4143-A6C2-305B77E6A1CA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Jak?</a:t>
          </a:r>
        </a:p>
      </dgm:t>
    </dgm:pt>
    <dgm:pt modelId="{8F2472D7-2D83-410C-9CF7-BF86879A15E8}" type="par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9D82471-063D-4DC6-BD33-B2D53517F71A}" type="sib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8EC58E-D881-49A3-A1BE-67FCD9A90566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Osobiście</a:t>
          </a:r>
        </a:p>
      </dgm:t>
    </dgm:pt>
    <dgm:pt modelId="{1C8125A6-1F8B-4C08-B15F-85BBE818D029}" type="parTrans" cxnId="{8BD83979-5D91-4DD4-9AE5-BE01189A9DD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C3B37F5-FC3F-4373-9E8D-2F97BC643D12}" type="sibTrans" cxnId="{8BD83979-5D91-4DD4-9AE5-BE01189A9DD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328C8E-1674-4824-9653-1DC1C74486C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Pocztą z późniejszym osobistym stawiennictwem uzupełnieniem odcisków</a:t>
          </a:r>
        </a:p>
      </dgm:t>
    </dgm:pt>
    <dgm:pt modelId="{0980501D-7E97-4FE4-BD8B-37DD5C740C72}" type="parTrans" cxnId="{794F64E0-BC55-4B0C-85C9-D77EE72F2022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EBEF085-9547-4D75-AC79-06F73011A062}" type="sibTrans" cxnId="{794F64E0-BC55-4B0C-85C9-D77EE72F202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463B702-5434-411F-AA79-EBF91D14A184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Kiedy?</a:t>
          </a:r>
        </a:p>
      </dgm:t>
    </dgm:pt>
    <dgm:pt modelId="{8BC05D15-E966-4E96-8F88-E03FBD5F772D}" type="par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65BF059-BF26-47DD-9102-8A1633E34541}" type="sib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8B5FB13-E580-42D1-A6FB-16B7B609AD85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Najpóźniej w ostatnim dniu legalnego pobytu</a:t>
          </a:r>
        </a:p>
      </dgm:t>
    </dgm:pt>
    <dgm:pt modelId="{052B1893-C6D4-4CD7-B766-8F5DFFC09FCD}" type="parTrans" cxnId="{E4EC1019-207B-4549-91A2-950150E69AB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3C66F25-C64D-4C44-AB16-554A314FC1A0}" type="sibTrans" cxnId="{E4EC1019-207B-4549-91A2-950150E69AB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291E4D7-E32D-47E4-AC6A-77A8761A3B31}">
      <dgm:prSet phldrT="[Tekst]" custT="1"/>
      <dgm:spPr>
        <a:solidFill>
          <a:srgbClr val="00638E"/>
        </a:solidFill>
      </dgm:spPr>
      <dgm:t>
        <a:bodyPr/>
        <a:lstStyle/>
        <a:p>
          <a:r>
            <a:rPr lang="pl-PL" sz="1000" dirty="0">
              <a:latin typeface="+mj-lt"/>
            </a:rPr>
            <a:t>Tylko po wcześniejszej rejestracji internetowej</a:t>
          </a:r>
        </a:p>
        <a:p>
          <a:r>
            <a:rPr lang="pl-PL" sz="9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https://www.poznan.uw.gov.pl/rejestracja/ </a:t>
          </a:r>
        </a:p>
      </dgm:t>
    </dgm:pt>
    <dgm:pt modelId="{35D85C7E-D781-43C9-80CF-86AC4BE076E6}" type="parTrans" cxnId="{D078BBE0-AF12-49C7-9C35-AB629916B6E5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70F4639E-A3C2-401F-9C8F-AFF2DD8151D8}" type="sibTrans" cxnId="{D078BBE0-AF12-49C7-9C35-AB629916B6E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43555E2-F5BC-4324-BA07-A1F7F80A847C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 po wcześniejszej rejestracji wizyty przez Internet</a:t>
          </a:r>
        </a:p>
      </dgm:t>
    </dgm:pt>
    <dgm:pt modelId="{D004374E-7646-41C5-9954-2BB22678B5CE}" type="parTrans" cxnId="{9D6B8273-96EA-466A-BEFC-ACE70FF87B1F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BC7B0C7E-FEC5-4F46-AA8B-A7D578CAD89D}" type="sibTrans" cxnId="{9D6B8273-96EA-466A-BEFC-ACE70FF87B1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423FB7F-099F-4607-A46D-202A0FF53AF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po telefonicznej rejestracji wizyty, gdy wysłane wezwanie do uzupełnienia </a:t>
          </a:r>
          <a:r>
            <a:rPr lang="pl-PL" dirty="0" err="1">
              <a:latin typeface="+mj-lt"/>
            </a:rPr>
            <a:t>bf</a:t>
          </a:r>
          <a:r>
            <a:rPr lang="pl-PL" dirty="0">
              <a:latin typeface="+mj-lt"/>
            </a:rPr>
            <a:t> </a:t>
          </a:r>
        </a:p>
      </dgm:t>
    </dgm:pt>
    <dgm:pt modelId="{A88BC202-8957-4FE5-84F7-AB0A20E8279F}" type="parTrans" cxnId="{3242800F-9974-4559-A20D-F44F68A39CD4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/>
        </a:p>
      </dgm:t>
    </dgm:pt>
    <dgm:pt modelId="{633CF0D6-B03E-41F8-A405-B510C3E348D7}" type="sibTrans" cxnId="{3242800F-9974-4559-A20D-F44F68A39CD4}">
      <dgm:prSet/>
      <dgm:spPr/>
      <dgm:t>
        <a:bodyPr/>
        <a:lstStyle/>
        <a:p>
          <a:endParaRPr lang="pl-PL"/>
        </a:p>
      </dgm:t>
    </dgm:pt>
    <dgm:pt modelId="{8A0A1317-F75B-46B3-AEF1-B6E23050773D}" type="pres">
      <dgm:prSet presAssocID="{5B491298-13A0-41D9-8F21-A19C05476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0C1520-2A14-4141-9033-DE946192C932}" type="pres">
      <dgm:prSet presAssocID="{5B491298-13A0-41D9-8F21-A19C05476DB9}" presName="hierFlow" presStyleCnt="0"/>
      <dgm:spPr/>
    </dgm:pt>
    <dgm:pt modelId="{99D39FF8-547E-4C02-B6CF-378918224651}" type="pres">
      <dgm:prSet presAssocID="{5B491298-13A0-41D9-8F21-A19C05476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01F649-CD96-4EFA-8BE8-6B7F82EBDA2B}" type="pres">
      <dgm:prSet presAssocID="{3EEBEA98-368D-412C-8EE0-6CE9DC3CDC7D}" presName="Name17" presStyleCnt="0"/>
      <dgm:spPr/>
    </dgm:pt>
    <dgm:pt modelId="{C8EC93D4-9F0D-4FC2-94BE-F2034BB71DF9}" type="pres">
      <dgm:prSet presAssocID="{3EEBEA98-368D-412C-8EE0-6CE9DC3CDC7D}" presName="level1Shape" presStyleLbl="node0" presStyleIdx="0" presStyleCnt="1">
        <dgm:presLayoutVars>
          <dgm:chPref val="3"/>
        </dgm:presLayoutVars>
      </dgm:prSet>
      <dgm:spPr/>
    </dgm:pt>
    <dgm:pt modelId="{A8BE38F5-C694-4F04-BB5F-4D79259F8A14}" type="pres">
      <dgm:prSet presAssocID="{3EEBEA98-368D-412C-8EE0-6CE9DC3CDC7D}" presName="hierChild2" presStyleCnt="0"/>
      <dgm:spPr/>
    </dgm:pt>
    <dgm:pt modelId="{1A65E324-942B-4E01-BF1F-3AD13C81DB28}" type="pres">
      <dgm:prSet presAssocID="{A7F42FB6-8CE3-4E8D-B305-52BEFB1A7E7A}" presName="Name25" presStyleLbl="parChTrans1D2" presStyleIdx="0" presStyleCnt="3"/>
      <dgm:spPr/>
    </dgm:pt>
    <dgm:pt modelId="{F0C6C2D4-9326-44F2-9765-352301D4B73D}" type="pres">
      <dgm:prSet presAssocID="{A7F42FB6-8CE3-4E8D-B305-52BEFB1A7E7A}" presName="connTx" presStyleLbl="parChTrans1D2" presStyleIdx="0" presStyleCnt="3"/>
      <dgm:spPr/>
    </dgm:pt>
    <dgm:pt modelId="{7C1E39EF-C2ED-417D-8B75-FFE6BAD395EF}" type="pres">
      <dgm:prSet presAssocID="{F8E3C14B-11B3-4651-970D-CECCAFBCD8E7}" presName="Name30" presStyleCnt="0"/>
      <dgm:spPr/>
    </dgm:pt>
    <dgm:pt modelId="{4DB26918-EFD3-4880-8B9F-0377C8D76B79}" type="pres">
      <dgm:prSet presAssocID="{F8E3C14B-11B3-4651-970D-CECCAFBCD8E7}" presName="level2Shape" presStyleLbl="node2" presStyleIdx="0" presStyleCnt="3"/>
      <dgm:spPr/>
    </dgm:pt>
    <dgm:pt modelId="{37B7885D-5791-4333-B1F4-95407C1BE4FA}" type="pres">
      <dgm:prSet presAssocID="{F8E3C14B-11B3-4651-970D-CECCAFBCD8E7}" presName="hierChild3" presStyleCnt="0"/>
      <dgm:spPr/>
    </dgm:pt>
    <dgm:pt modelId="{5C6B95F2-4523-4295-AEEB-89D89769DB70}" type="pres">
      <dgm:prSet presAssocID="{AF1E3269-13E7-43BF-8838-02CAC8BA62A5}" presName="Name25" presStyleLbl="parChTrans1D3" presStyleIdx="0" presStyleCnt="4"/>
      <dgm:spPr/>
    </dgm:pt>
    <dgm:pt modelId="{5F367117-E377-4109-9550-27DE06CE87EF}" type="pres">
      <dgm:prSet presAssocID="{AF1E3269-13E7-43BF-8838-02CAC8BA62A5}" presName="connTx" presStyleLbl="parChTrans1D3" presStyleIdx="0" presStyleCnt="4"/>
      <dgm:spPr/>
    </dgm:pt>
    <dgm:pt modelId="{8989CBFE-8916-481A-9584-8E90B307A9BF}" type="pres">
      <dgm:prSet presAssocID="{D01F1A1D-D2F8-46E3-B31E-9CA79DE8386E}" presName="Name30" presStyleCnt="0"/>
      <dgm:spPr/>
    </dgm:pt>
    <dgm:pt modelId="{38C4D2DE-4F0C-41BB-AD3E-BFF63BB091CF}" type="pres">
      <dgm:prSet presAssocID="{D01F1A1D-D2F8-46E3-B31E-9CA79DE8386E}" presName="level2Shape" presStyleLbl="node3" presStyleIdx="0" presStyleCnt="4"/>
      <dgm:spPr/>
    </dgm:pt>
    <dgm:pt modelId="{B1F2766E-C95D-44A1-B2AD-60E702A5BB98}" type="pres">
      <dgm:prSet presAssocID="{D01F1A1D-D2F8-46E3-B31E-9CA79DE8386E}" presName="hierChild3" presStyleCnt="0"/>
      <dgm:spPr/>
    </dgm:pt>
    <dgm:pt modelId="{2047D734-5719-4F28-90A8-F9D20BC886FD}" type="pres">
      <dgm:prSet presAssocID="{8F2472D7-2D83-410C-9CF7-BF86879A15E8}" presName="Name25" presStyleLbl="parChTrans1D2" presStyleIdx="1" presStyleCnt="3"/>
      <dgm:spPr/>
    </dgm:pt>
    <dgm:pt modelId="{1CA97F43-DE9E-420F-BD8C-AD100B9A14C9}" type="pres">
      <dgm:prSet presAssocID="{8F2472D7-2D83-410C-9CF7-BF86879A15E8}" presName="connTx" presStyleLbl="parChTrans1D2" presStyleIdx="1" presStyleCnt="3"/>
      <dgm:spPr/>
    </dgm:pt>
    <dgm:pt modelId="{D00C47FE-727F-4AB1-9EC3-F94F3C2353CF}" type="pres">
      <dgm:prSet presAssocID="{C894C86D-EF15-4143-A6C2-305B77E6A1CA}" presName="Name30" presStyleCnt="0"/>
      <dgm:spPr/>
    </dgm:pt>
    <dgm:pt modelId="{F0C853F3-14BE-4DCF-B090-571663117105}" type="pres">
      <dgm:prSet presAssocID="{C894C86D-EF15-4143-A6C2-305B77E6A1CA}" presName="level2Shape" presStyleLbl="node2" presStyleIdx="1" presStyleCnt="3"/>
      <dgm:spPr/>
    </dgm:pt>
    <dgm:pt modelId="{23E50E8A-DAC6-4B85-9AF1-D75EDA024F92}" type="pres">
      <dgm:prSet presAssocID="{C894C86D-EF15-4143-A6C2-305B77E6A1CA}" presName="hierChild3" presStyleCnt="0"/>
      <dgm:spPr/>
    </dgm:pt>
    <dgm:pt modelId="{C23B02D2-6F67-4D59-811C-35EF67E009DC}" type="pres">
      <dgm:prSet presAssocID="{1C8125A6-1F8B-4C08-B15F-85BBE818D029}" presName="Name25" presStyleLbl="parChTrans1D3" presStyleIdx="1" presStyleCnt="4"/>
      <dgm:spPr/>
    </dgm:pt>
    <dgm:pt modelId="{28525AD9-8ED5-48EC-8E98-484697C7A784}" type="pres">
      <dgm:prSet presAssocID="{1C8125A6-1F8B-4C08-B15F-85BBE818D029}" presName="connTx" presStyleLbl="parChTrans1D3" presStyleIdx="1" presStyleCnt="4"/>
      <dgm:spPr/>
    </dgm:pt>
    <dgm:pt modelId="{B10CB29D-0321-4A7E-9046-EA0BF28B30E7}" type="pres">
      <dgm:prSet presAssocID="{368EC58E-D881-49A3-A1BE-67FCD9A90566}" presName="Name30" presStyleCnt="0"/>
      <dgm:spPr/>
    </dgm:pt>
    <dgm:pt modelId="{04F512E5-C968-4ECB-8F35-859A3CA0C377}" type="pres">
      <dgm:prSet presAssocID="{368EC58E-D881-49A3-A1BE-67FCD9A90566}" presName="level2Shape" presStyleLbl="node3" presStyleIdx="1" presStyleCnt="4"/>
      <dgm:spPr/>
    </dgm:pt>
    <dgm:pt modelId="{123178B6-D8E1-4185-AF52-7C53B783BCF0}" type="pres">
      <dgm:prSet presAssocID="{368EC58E-D881-49A3-A1BE-67FCD9A90566}" presName="hierChild3" presStyleCnt="0"/>
      <dgm:spPr/>
    </dgm:pt>
    <dgm:pt modelId="{AC4722C7-BC81-4DC6-AC88-5AB038CC465D}" type="pres">
      <dgm:prSet presAssocID="{35D85C7E-D781-43C9-80CF-86AC4BE076E6}" presName="Name25" presStyleLbl="parChTrans1D4" presStyleIdx="0" presStyleCnt="3"/>
      <dgm:spPr/>
    </dgm:pt>
    <dgm:pt modelId="{563131DD-C558-4004-90FF-E434E8CD1E1D}" type="pres">
      <dgm:prSet presAssocID="{35D85C7E-D781-43C9-80CF-86AC4BE076E6}" presName="connTx" presStyleLbl="parChTrans1D4" presStyleIdx="0" presStyleCnt="3"/>
      <dgm:spPr/>
    </dgm:pt>
    <dgm:pt modelId="{96E3CEDA-D95D-4FEC-A7E2-55CCA9F6D3F8}" type="pres">
      <dgm:prSet presAssocID="{2291E4D7-E32D-47E4-AC6A-77A8761A3B31}" presName="Name30" presStyleCnt="0"/>
      <dgm:spPr/>
    </dgm:pt>
    <dgm:pt modelId="{703D6FA2-C72D-44BE-AFB0-6970BC2B571E}" type="pres">
      <dgm:prSet presAssocID="{2291E4D7-E32D-47E4-AC6A-77A8761A3B31}" presName="level2Shape" presStyleLbl="node4" presStyleIdx="0" presStyleCnt="3"/>
      <dgm:spPr/>
    </dgm:pt>
    <dgm:pt modelId="{792D2C2A-B6C5-437A-A05F-D0D18203F2C9}" type="pres">
      <dgm:prSet presAssocID="{2291E4D7-E32D-47E4-AC6A-77A8761A3B31}" presName="hierChild3" presStyleCnt="0"/>
      <dgm:spPr/>
    </dgm:pt>
    <dgm:pt modelId="{C6F239AF-2842-436E-A32C-9A347D2C96F8}" type="pres">
      <dgm:prSet presAssocID="{0980501D-7E97-4FE4-BD8B-37DD5C740C72}" presName="Name25" presStyleLbl="parChTrans1D3" presStyleIdx="2" presStyleCnt="4"/>
      <dgm:spPr/>
    </dgm:pt>
    <dgm:pt modelId="{DA35BC6E-5292-45B1-86E4-5C10D0FCC1CB}" type="pres">
      <dgm:prSet presAssocID="{0980501D-7E97-4FE4-BD8B-37DD5C740C72}" presName="connTx" presStyleLbl="parChTrans1D3" presStyleIdx="2" presStyleCnt="4"/>
      <dgm:spPr/>
    </dgm:pt>
    <dgm:pt modelId="{3A6F2CC7-0FBE-428A-90B1-4876AD08FE63}" type="pres">
      <dgm:prSet presAssocID="{C8328C8E-1674-4824-9653-1DC1C74486CF}" presName="Name30" presStyleCnt="0"/>
      <dgm:spPr/>
    </dgm:pt>
    <dgm:pt modelId="{279EA419-0ECB-4D80-B78A-9B46A21704D4}" type="pres">
      <dgm:prSet presAssocID="{C8328C8E-1674-4824-9653-1DC1C74486CF}" presName="level2Shape" presStyleLbl="node3" presStyleIdx="2" presStyleCnt="4"/>
      <dgm:spPr/>
    </dgm:pt>
    <dgm:pt modelId="{41B5903E-7894-4A79-B4FC-A8ED46B4CB00}" type="pres">
      <dgm:prSet presAssocID="{C8328C8E-1674-4824-9653-1DC1C74486CF}" presName="hierChild3" presStyleCnt="0"/>
      <dgm:spPr/>
    </dgm:pt>
    <dgm:pt modelId="{9558C01E-32D2-4FA3-B8DB-17F03557B540}" type="pres">
      <dgm:prSet presAssocID="{D004374E-7646-41C5-9954-2BB22678B5CE}" presName="Name25" presStyleLbl="parChTrans1D4" presStyleIdx="1" presStyleCnt="3"/>
      <dgm:spPr/>
    </dgm:pt>
    <dgm:pt modelId="{9FEFF85E-FA73-4B85-977E-C7216DE36D7C}" type="pres">
      <dgm:prSet presAssocID="{D004374E-7646-41C5-9954-2BB22678B5CE}" presName="connTx" presStyleLbl="parChTrans1D4" presStyleIdx="1" presStyleCnt="3"/>
      <dgm:spPr/>
    </dgm:pt>
    <dgm:pt modelId="{622CCCFB-2729-48EB-8336-6043F99A6F18}" type="pres">
      <dgm:prSet presAssocID="{A43555E2-F5BC-4324-BA07-A1F7F80A847C}" presName="Name30" presStyleCnt="0"/>
      <dgm:spPr/>
    </dgm:pt>
    <dgm:pt modelId="{16357FB6-423B-4DF6-87EA-B417C10D49EF}" type="pres">
      <dgm:prSet presAssocID="{A43555E2-F5BC-4324-BA07-A1F7F80A847C}" presName="level2Shape" presStyleLbl="node4" presStyleIdx="1" presStyleCnt="3"/>
      <dgm:spPr/>
    </dgm:pt>
    <dgm:pt modelId="{A1D3A753-C24F-4C92-B86B-13BAB31997CC}" type="pres">
      <dgm:prSet presAssocID="{A43555E2-F5BC-4324-BA07-A1F7F80A847C}" presName="hierChild3" presStyleCnt="0"/>
      <dgm:spPr/>
    </dgm:pt>
    <dgm:pt modelId="{9693EEC1-A479-4D97-A044-A476970FBB2B}" type="pres">
      <dgm:prSet presAssocID="{A88BC202-8957-4FE5-84F7-AB0A20E8279F}" presName="Name25" presStyleLbl="parChTrans1D4" presStyleIdx="2" presStyleCnt="3"/>
      <dgm:spPr/>
    </dgm:pt>
    <dgm:pt modelId="{C16E169D-FA0A-4362-9263-A1EAA36AAB2F}" type="pres">
      <dgm:prSet presAssocID="{A88BC202-8957-4FE5-84F7-AB0A20E8279F}" presName="connTx" presStyleLbl="parChTrans1D4" presStyleIdx="2" presStyleCnt="3"/>
      <dgm:spPr/>
    </dgm:pt>
    <dgm:pt modelId="{1DF9117A-CD06-4FDC-B5E5-1836FEF2A877}" type="pres">
      <dgm:prSet presAssocID="{0423FB7F-099F-4607-A46D-202A0FF53AFF}" presName="Name30" presStyleCnt="0"/>
      <dgm:spPr/>
    </dgm:pt>
    <dgm:pt modelId="{920348FE-8DE0-4FC7-8A1B-F5A2944B6D82}" type="pres">
      <dgm:prSet presAssocID="{0423FB7F-099F-4607-A46D-202A0FF53AFF}" presName="level2Shape" presStyleLbl="node4" presStyleIdx="2" presStyleCnt="3"/>
      <dgm:spPr/>
    </dgm:pt>
    <dgm:pt modelId="{EB6D7D2E-37B9-4C7E-A783-932435264CBA}" type="pres">
      <dgm:prSet presAssocID="{0423FB7F-099F-4607-A46D-202A0FF53AFF}" presName="hierChild3" presStyleCnt="0"/>
      <dgm:spPr/>
    </dgm:pt>
    <dgm:pt modelId="{0762F2FF-3755-49E2-8035-BF51FEF8D488}" type="pres">
      <dgm:prSet presAssocID="{8BC05D15-E966-4E96-8F88-E03FBD5F772D}" presName="Name25" presStyleLbl="parChTrans1D2" presStyleIdx="2" presStyleCnt="3"/>
      <dgm:spPr/>
    </dgm:pt>
    <dgm:pt modelId="{DBB2F7BA-90B0-496B-98AC-2011A4B055E9}" type="pres">
      <dgm:prSet presAssocID="{8BC05D15-E966-4E96-8F88-E03FBD5F772D}" presName="connTx" presStyleLbl="parChTrans1D2" presStyleIdx="2" presStyleCnt="3"/>
      <dgm:spPr/>
    </dgm:pt>
    <dgm:pt modelId="{2A7F5C2D-0B29-4F13-AEAB-724F9F27E07F}" type="pres">
      <dgm:prSet presAssocID="{4463B702-5434-411F-AA79-EBF91D14A184}" presName="Name30" presStyleCnt="0"/>
      <dgm:spPr/>
    </dgm:pt>
    <dgm:pt modelId="{E8572EB9-3448-4A29-B34B-5D1A8D1CE11B}" type="pres">
      <dgm:prSet presAssocID="{4463B702-5434-411F-AA79-EBF91D14A184}" presName="level2Shape" presStyleLbl="node2" presStyleIdx="2" presStyleCnt="3"/>
      <dgm:spPr/>
    </dgm:pt>
    <dgm:pt modelId="{E0EACC12-77E0-49D6-9DE3-E53B53D76399}" type="pres">
      <dgm:prSet presAssocID="{4463B702-5434-411F-AA79-EBF91D14A184}" presName="hierChild3" presStyleCnt="0"/>
      <dgm:spPr/>
    </dgm:pt>
    <dgm:pt modelId="{7E3E61B1-F2D8-4860-A48E-7521B559AFC7}" type="pres">
      <dgm:prSet presAssocID="{052B1893-C6D4-4CD7-B766-8F5DFFC09FCD}" presName="Name25" presStyleLbl="parChTrans1D3" presStyleIdx="3" presStyleCnt="4"/>
      <dgm:spPr/>
    </dgm:pt>
    <dgm:pt modelId="{CD21FFA9-6E4D-42A2-936C-A8E8C3B96CFD}" type="pres">
      <dgm:prSet presAssocID="{052B1893-C6D4-4CD7-B766-8F5DFFC09FCD}" presName="connTx" presStyleLbl="parChTrans1D3" presStyleIdx="3" presStyleCnt="4"/>
      <dgm:spPr/>
    </dgm:pt>
    <dgm:pt modelId="{98D9C7A7-5A6A-40AF-A4A8-888C10CC922A}" type="pres">
      <dgm:prSet presAssocID="{48B5FB13-E580-42D1-A6FB-16B7B609AD85}" presName="Name30" presStyleCnt="0"/>
      <dgm:spPr/>
    </dgm:pt>
    <dgm:pt modelId="{A395F7D0-E273-492C-8C34-FCEB22246C45}" type="pres">
      <dgm:prSet presAssocID="{48B5FB13-E580-42D1-A6FB-16B7B609AD85}" presName="level2Shape" presStyleLbl="node3" presStyleIdx="3" presStyleCnt="4"/>
      <dgm:spPr/>
    </dgm:pt>
    <dgm:pt modelId="{3BC551CD-CBEF-4BBD-96E7-71AE85169AC6}" type="pres">
      <dgm:prSet presAssocID="{48B5FB13-E580-42D1-A6FB-16B7B609AD85}" presName="hierChild3" presStyleCnt="0"/>
      <dgm:spPr/>
    </dgm:pt>
    <dgm:pt modelId="{E9448FD3-7863-4712-981E-5A37963B6B2D}" type="pres">
      <dgm:prSet presAssocID="{5B491298-13A0-41D9-8F21-A19C05476DB9}" presName="bgShapesFlow" presStyleCnt="0"/>
      <dgm:spPr/>
    </dgm:pt>
  </dgm:ptLst>
  <dgm:cxnLst>
    <dgm:cxn modelId="{848BA901-6FEA-4B19-8D2B-35087A76E2EA}" srcId="{3EEBEA98-368D-412C-8EE0-6CE9DC3CDC7D}" destId="{C894C86D-EF15-4143-A6C2-305B77E6A1CA}" srcOrd="1" destOrd="0" parTransId="{8F2472D7-2D83-410C-9CF7-BF86879A15E8}" sibTransId="{59D82471-063D-4DC6-BD33-B2D53517F71A}"/>
    <dgm:cxn modelId="{26B2410B-0C11-4DD9-A92F-CBF54060898F}" type="presOf" srcId="{48B5FB13-E580-42D1-A6FB-16B7B609AD85}" destId="{A395F7D0-E273-492C-8C34-FCEB22246C45}" srcOrd="0" destOrd="0" presId="urn:microsoft.com/office/officeart/2005/8/layout/hierarchy5"/>
    <dgm:cxn modelId="{3242800F-9974-4559-A20D-F44F68A39CD4}" srcId="{C8328C8E-1674-4824-9653-1DC1C74486CF}" destId="{0423FB7F-099F-4607-A46D-202A0FF53AFF}" srcOrd="1" destOrd="0" parTransId="{A88BC202-8957-4FE5-84F7-AB0A20E8279F}" sibTransId="{633CF0D6-B03E-41F8-A405-B510C3E348D7}"/>
    <dgm:cxn modelId="{9342B516-83DC-486C-B7DA-8BFFBE8219C2}" type="presOf" srcId="{5B491298-13A0-41D9-8F21-A19C05476DB9}" destId="{8A0A1317-F75B-46B3-AEF1-B6E23050773D}" srcOrd="0" destOrd="0" presId="urn:microsoft.com/office/officeart/2005/8/layout/hierarchy5"/>
    <dgm:cxn modelId="{E4EC1019-207B-4549-91A2-950150E69ABC}" srcId="{4463B702-5434-411F-AA79-EBF91D14A184}" destId="{48B5FB13-E580-42D1-A6FB-16B7B609AD85}" srcOrd="0" destOrd="0" parTransId="{052B1893-C6D4-4CD7-B766-8F5DFFC09FCD}" sibTransId="{A3C66F25-C64D-4C44-AB16-554A314FC1A0}"/>
    <dgm:cxn modelId="{C430801C-BDFD-495A-8530-DABFABAF6B6D}" type="presOf" srcId="{AF1E3269-13E7-43BF-8838-02CAC8BA62A5}" destId="{5C6B95F2-4523-4295-AEEB-89D89769DB70}" srcOrd="0" destOrd="0" presId="urn:microsoft.com/office/officeart/2005/8/layout/hierarchy5"/>
    <dgm:cxn modelId="{FA10D724-D65E-4CFE-A751-9858AC72AA57}" type="presOf" srcId="{A7F42FB6-8CE3-4E8D-B305-52BEFB1A7E7A}" destId="{1A65E324-942B-4E01-BF1F-3AD13C81DB28}" srcOrd="0" destOrd="0" presId="urn:microsoft.com/office/officeart/2005/8/layout/hierarchy5"/>
    <dgm:cxn modelId="{A5161E25-C93A-4E38-8754-9ADE8A3DDB1A}" srcId="{3EEBEA98-368D-412C-8EE0-6CE9DC3CDC7D}" destId="{4463B702-5434-411F-AA79-EBF91D14A184}" srcOrd="2" destOrd="0" parTransId="{8BC05D15-E966-4E96-8F88-E03FBD5F772D}" sibTransId="{E65BF059-BF26-47DD-9102-8A1633E34541}"/>
    <dgm:cxn modelId="{812FC628-1FF2-47D7-A8FA-C9D3DFF993BB}" type="presOf" srcId="{4463B702-5434-411F-AA79-EBF91D14A184}" destId="{E8572EB9-3448-4A29-B34B-5D1A8D1CE11B}" srcOrd="0" destOrd="0" presId="urn:microsoft.com/office/officeart/2005/8/layout/hierarchy5"/>
    <dgm:cxn modelId="{57D52929-699C-469F-8439-31E171FB4072}" srcId="{5B491298-13A0-41D9-8F21-A19C05476DB9}" destId="{3EEBEA98-368D-412C-8EE0-6CE9DC3CDC7D}" srcOrd="0" destOrd="0" parTransId="{83CCB026-C6B2-47AC-946B-B47E03BE87F0}" sibTransId="{50BA9D27-99F0-4A5E-80D1-BBAF4F19C688}"/>
    <dgm:cxn modelId="{F0EC312E-98A9-489D-8EE0-7DE6E7948497}" type="presOf" srcId="{D004374E-7646-41C5-9954-2BB22678B5CE}" destId="{9558C01E-32D2-4FA3-B8DB-17F03557B540}" srcOrd="0" destOrd="0" presId="urn:microsoft.com/office/officeart/2005/8/layout/hierarchy5"/>
    <dgm:cxn modelId="{BE313833-66E9-4583-BE21-2C80D3EF2665}" type="presOf" srcId="{8BC05D15-E966-4E96-8F88-E03FBD5F772D}" destId="{DBB2F7BA-90B0-496B-98AC-2011A4B055E9}" srcOrd="1" destOrd="0" presId="urn:microsoft.com/office/officeart/2005/8/layout/hierarchy5"/>
    <dgm:cxn modelId="{0C9A643E-CD3D-425A-979E-F30B4A4CAD87}" type="presOf" srcId="{3EEBEA98-368D-412C-8EE0-6CE9DC3CDC7D}" destId="{C8EC93D4-9F0D-4FC2-94BE-F2034BB71DF9}" srcOrd="0" destOrd="0" presId="urn:microsoft.com/office/officeart/2005/8/layout/hierarchy5"/>
    <dgm:cxn modelId="{94DD9A5F-E8FD-40E1-9F01-7EFBFCCE6071}" type="presOf" srcId="{368EC58E-D881-49A3-A1BE-67FCD9A90566}" destId="{04F512E5-C968-4ECB-8F35-859A3CA0C377}" srcOrd="0" destOrd="0" presId="urn:microsoft.com/office/officeart/2005/8/layout/hierarchy5"/>
    <dgm:cxn modelId="{B1511F61-CCC1-4A33-A440-999CBE5BD969}" type="presOf" srcId="{1C8125A6-1F8B-4C08-B15F-85BBE818D029}" destId="{28525AD9-8ED5-48EC-8E98-484697C7A784}" srcOrd="1" destOrd="0" presId="urn:microsoft.com/office/officeart/2005/8/layout/hierarchy5"/>
    <dgm:cxn modelId="{2B4F3444-AFC1-4BAA-BB30-525E0D4C48AC}" type="presOf" srcId="{1C8125A6-1F8B-4C08-B15F-85BBE818D029}" destId="{C23B02D2-6F67-4D59-811C-35EF67E009DC}" srcOrd="0" destOrd="0" presId="urn:microsoft.com/office/officeart/2005/8/layout/hierarchy5"/>
    <dgm:cxn modelId="{A24DA144-4CD7-4EEF-ACEB-8CDE24E8C393}" type="presOf" srcId="{D01F1A1D-D2F8-46E3-B31E-9CA79DE8386E}" destId="{38C4D2DE-4F0C-41BB-AD3E-BFF63BB091CF}" srcOrd="0" destOrd="0" presId="urn:microsoft.com/office/officeart/2005/8/layout/hierarchy5"/>
    <dgm:cxn modelId="{235DE665-A116-4D39-A08F-211456829C3C}" type="presOf" srcId="{A7F42FB6-8CE3-4E8D-B305-52BEFB1A7E7A}" destId="{F0C6C2D4-9326-44F2-9765-352301D4B73D}" srcOrd="1" destOrd="0" presId="urn:microsoft.com/office/officeart/2005/8/layout/hierarchy5"/>
    <dgm:cxn modelId="{88D41E68-F88B-4D44-B83E-ECF4AEE5ABCA}" type="presOf" srcId="{052B1893-C6D4-4CD7-B766-8F5DFFC09FCD}" destId="{7E3E61B1-F2D8-4860-A48E-7521B559AFC7}" srcOrd="0" destOrd="0" presId="urn:microsoft.com/office/officeart/2005/8/layout/hierarchy5"/>
    <dgm:cxn modelId="{E0132D4C-CC90-4E87-9B41-0BAACC869BC4}" type="presOf" srcId="{C894C86D-EF15-4143-A6C2-305B77E6A1CA}" destId="{F0C853F3-14BE-4DCF-B090-571663117105}" srcOrd="0" destOrd="0" presId="urn:microsoft.com/office/officeart/2005/8/layout/hierarchy5"/>
    <dgm:cxn modelId="{3B345E71-05A9-44E6-8A03-523B6B5F919D}" type="presOf" srcId="{A88BC202-8957-4FE5-84F7-AB0A20E8279F}" destId="{9693EEC1-A479-4D97-A044-A476970FBB2B}" srcOrd="0" destOrd="0" presId="urn:microsoft.com/office/officeart/2005/8/layout/hierarchy5"/>
    <dgm:cxn modelId="{4C4CB951-CFD4-4117-9138-30D0EBB823E2}" type="presOf" srcId="{35D85C7E-D781-43C9-80CF-86AC4BE076E6}" destId="{563131DD-C558-4004-90FF-E434E8CD1E1D}" srcOrd="1" destOrd="0" presId="urn:microsoft.com/office/officeart/2005/8/layout/hierarchy5"/>
    <dgm:cxn modelId="{9D6B8273-96EA-466A-BEFC-ACE70FF87B1F}" srcId="{C8328C8E-1674-4824-9653-1DC1C74486CF}" destId="{A43555E2-F5BC-4324-BA07-A1F7F80A847C}" srcOrd="0" destOrd="0" parTransId="{D004374E-7646-41C5-9954-2BB22678B5CE}" sibTransId="{BC7B0C7E-FEC5-4F46-AA8B-A7D578CAD89D}"/>
    <dgm:cxn modelId="{5FBA7955-2B37-437C-A795-98DDEC1854A1}" type="presOf" srcId="{AF1E3269-13E7-43BF-8838-02CAC8BA62A5}" destId="{5F367117-E377-4109-9550-27DE06CE87EF}" srcOrd="1" destOrd="0" presId="urn:microsoft.com/office/officeart/2005/8/layout/hierarchy5"/>
    <dgm:cxn modelId="{8BD83979-5D91-4DD4-9AE5-BE01189A9DDC}" srcId="{C894C86D-EF15-4143-A6C2-305B77E6A1CA}" destId="{368EC58E-D881-49A3-A1BE-67FCD9A90566}" srcOrd="0" destOrd="0" parTransId="{1C8125A6-1F8B-4C08-B15F-85BBE818D029}" sibTransId="{1C3B37F5-FC3F-4373-9E8D-2F97BC643D12}"/>
    <dgm:cxn modelId="{84B24586-00FE-473B-B07C-7D507672690A}" type="presOf" srcId="{0423FB7F-099F-4607-A46D-202A0FF53AFF}" destId="{920348FE-8DE0-4FC7-8A1B-F5A2944B6D82}" srcOrd="0" destOrd="0" presId="urn:microsoft.com/office/officeart/2005/8/layout/hierarchy5"/>
    <dgm:cxn modelId="{060EB18C-58AA-43E0-B93F-DA9A4514F4A7}" srcId="{F8E3C14B-11B3-4651-970D-CECCAFBCD8E7}" destId="{D01F1A1D-D2F8-46E3-B31E-9CA79DE8386E}" srcOrd="0" destOrd="0" parTransId="{AF1E3269-13E7-43BF-8838-02CAC8BA62A5}" sibTransId="{A5EADACC-ED8C-4F2C-966B-F56D3718DE0E}"/>
    <dgm:cxn modelId="{19173697-3813-48C1-AABB-C7E537B2483C}" type="presOf" srcId="{A88BC202-8957-4FE5-84F7-AB0A20E8279F}" destId="{C16E169D-FA0A-4362-9263-A1EAA36AAB2F}" srcOrd="1" destOrd="0" presId="urn:microsoft.com/office/officeart/2005/8/layout/hierarchy5"/>
    <dgm:cxn modelId="{978C079A-0BF3-4A15-AE72-6D4EC5036E09}" type="presOf" srcId="{D004374E-7646-41C5-9954-2BB22678B5CE}" destId="{9FEFF85E-FA73-4B85-977E-C7216DE36D7C}" srcOrd="1" destOrd="0" presId="urn:microsoft.com/office/officeart/2005/8/layout/hierarchy5"/>
    <dgm:cxn modelId="{3B9CAA9B-88E7-4B1B-B2C1-141F4D6B17C7}" type="presOf" srcId="{8BC05D15-E966-4E96-8F88-E03FBD5F772D}" destId="{0762F2FF-3755-49E2-8035-BF51FEF8D488}" srcOrd="0" destOrd="0" presId="urn:microsoft.com/office/officeart/2005/8/layout/hierarchy5"/>
    <dgm:cxn modelId="{18F9BAA9-A291-4B2D-86ED-DF6EDBB1C742}" type="presOf" srcId="{0980501D-7E97-4FE4-BD8B-37DD5C740C72}" destId="{C6F239AF-2842-436E-A32C-9A347D2C96F8}" srcOrd="0" destOrd="0" presId="urn:microsoft.com/office/officeart/2005/8/layout/hierarchy5"/>
    <dgm:cxn modelId="{5AD940B3-201D-4403-94C8-C0512EC19E1A}" type="presOf" srcId="{8F2472D7-2D83-410C-9CF7-BF86879A15E8}" destId="{1CA97F43-DE9E-420F-BD8C-AD100B9A14C9}" srcOrd="1" destOrd="0" presId="urn:microsoft.com/office/officeart/2005/8/layout/hierarchy5"/>
    <dgm:cxn modelId="{9E1841C5-08C1-46AE-B506-BFAC0183A5AD}" type="presOf" srcId="{0980501D-7E97-4FE4-BD8B-37DD5C740C72}" destId="{DA35BC6E-5292-45B1-86E4-5C10D0FCC1CB}" srcOrd="1" destOrd="0" presId="urn:microsoft.com/office/officeart/2005/8/layout/hierarchy5"/>
    <dgm:cxn modelId="{B80A70CC-A023-4BBC-87BC-22D33C6B35A6}" type="presOf" srcId="{F8E3C14B-11B3-4651-970D-CECCAFBCD8E7}" destId="{4DB26918-EFD3-4880-8B9F-0377C8D76B79}" srcOrd="0" destOrd="0" presId="urn:microsoft.com/office/officeart/2005/8/layout/hierarchy5"/>
    <dgm:cxn modelId="{BBB558CC-786B-4A31-BDC7-3E4774A84F4D}" type="presOf" srcId="{8F2472D7-2D83-410C-9CF7-BF86879A15E8}" destId="{2047D734-5719-4F28-90A8-F9D20BC886FD}" srcOrd="0" destOrd="0" presId="urn:microsoft.com/office/officeart/2005/8/layout/hierarchy5"/>
    <dgm:cxn modelId="{818990D0-33F9-46A9-8F00-9C8C0D38CC4A}" type="presOf" srcId="{A43555E2-F5BC-4324-BA07-A1F7F80A847C}" destId="{16357FB6-423B-4DF6-87EA-B417C10D49EF}" srcOrd="0" destOrd="0" presId="urn:microsoft.com/office/officeart/2005/8/layout/hierarchy5"/>
    <dgm:cxn modelId="{0CC6E1D6-D034-4CEA-ABAA-EABE7828C5EA}" type="presOf" srcId="{C8328C8E-1674-4824-9653-1DC1C74486CF}" destId="{279EA419-0ECB-4D80-B78A-9B46A21704D4}" srcOrd="0" destOrd="0" presId="urn:microsoft.com/office/officeart/2005/8/layout/hierarchy5"/>
    <dgm:cxn modelId="{D5E268DC-828F-480D-9DF5-CB4CD58E1A03}" srcId="{3EEBEA98-368D-412C-8EE0-6CE9DC3CDC7D}" destId="{F8E3C14B-11B3-4651-970D-CECCAFBCD8E7}" srcOrd="0" destOrd="0" parTransId="{A7F42FB6-8CE3-4E8D-B305-52BEFB1A7E7A}" sibTransId="{F1BBB2B8-90F6-4EE2-A230-28D9DBD93AF8}"/>
    <dgm:cxn modelId="{794F64E0-BC55-4B0C-85C9-D77EE72F2022}" srcId="{C894C86D-EF15-4143-A6C2-305B77E6A1CA}" destId="{C8328C8E-1674-4824-9653-1DC1C74486CF}" srcOrd="1" destOrd="0" parTransId="{0980501D-7E97-4FE4-BD8B-37DD5C740C72}" sibTransId="{1EBEF085-9547-4D75-AC79-06F73011A062}"/>
    <dgm:cxn modelId="{D078BBE0-AF12-49C7-9C35-AB629916B6E5}" srcId="{368EC58E-D881-49A3-A1BE-67FCD9A90566}" destId="{2291E4D7-E32D-47E4-AC6A-77A8761A3B31}" srcOrd="0" destOrd="0" parTransId="{35D85C7E-D781-43C9-80CF-86AC4BE076E6}" sibTransId="{70F4639E-A3C2-401F-9C8F-AFF2DD8151D8}"/>
    <dgm:cxn modelId="{7EF13AE1-CE0E-4D0E-B624-7249801AF695}" type="presOf" srcId="{052B1893-C6D4-4CD7-B766-8F5DFFC09FCD}" destId="{CD21FFA9-6E4D-42A2-936C-A8E8C3B96CFD}" srcOrd="1" destOrd="0" presId="urn:microsoft.com/office/officeart/2005/8/layout/hierarchy5"/>
    <dgm:cxn modelId="{D2FAD9F9-BBA1-4490-BA7C-2832CE0F04B1}" type="presOf" srcId="{2291E4D7-E32D-47E4-AC6A-77A8761A3B31}" destId="{703D6FA2-C72D-44BE-AFB0-6970BC2B571E}" srcOrd="0" destOrd="0" presId="urn:microsoft.com/office/officeart/2005/8/layout/hierarchy5"/>
    <dgm:cxn modelId="{A5F353FA-D107-4E1E-AE2A-B32559524E43}" type="presOf" srcId="{35D85C7E-D781-43C9-80CF-86AC4BE076E6}" destId="{AC4722C7-BC81-4DC6-AC88-5AB038CC465D}" srcOrd="0" destOrd="0" presId="urn:microsoft.com/office/officeart/2005/8/layout/hierarchy5"/>
    <dgm:cxn modelId="{2D12CE00-BE51-4F7E-83E2-BC062187B2AA}" type="presParOf" srcId="{8A0A1317-F75B-46B3-AEF1-B6E23050773D}" destId="{F40C1520-2A14-4141-9033-DE946192C932}" srcOrd="0" destOrd="0" presId="urn:microsoft.com/office/officeart/2005/8/layout/hierarchy5"/>
    <dgm:cxn modelId="{68692558-B96B-4A46-8A81-A7124D5EE842}" type="presParOf" srcId="{F40C1520-2A14-4141-9033-DE946192C932}" destId="{99D39FF8-547E-4C02-B6CF-378918224651}" srcOrd="0" destOrd="0" presId="urn:microsoft.com/office/officeart/2005/8/layout/hierarchy5"/>
    <dgm:cxn modelId="{F4ADCEDA-7824-408E-B162-4D8CE3D5890F}" type="presParOf" srcId="{99D39FF8-547E-4C02-B6CF-378918224651}" destId="{0401F649-CD96-4EFA-8BE8-6B7F82EBDA2B}" srcOrd="0" destOrd="0" presId="urn:microsoft.com/office/officeart/2005/8/layout/hierarchy5"/>
    <dgm:cxn modelId="{90FBA0BF-2573-4A4F-85FF-3A6FF4333F83}" type="presParOf" srcId="{0401F649-CD96-4EFA-8BE8-6B7F82EBDA2B}" destId="{C8EC93D4-9F0D-4FC2-94BE-F2034BB71DF9}" srcOrd="0" destOrd="0" presId="urn:microsoft.com/office/officeart/2005/8/layout/hierarchy5"/>
    <dgm:cxn modelId="{53FED1F9-50A8-4365-9E30-C04EEF4E9532}" type="presParOf" srcId="{0401F649-CD96-4EFA-8BE8-6B7F82EBDA2B}" destId="{A8BE38F5-C694-4F04-BB5F-4D79259F8A14}" srcOrd="1" destOrd="0" presId="urn:microsoft.com/office/officeart/2005/8/layout/hierarchy5"/>
    <dgm:cxn modelId="{392B95DA-F993-4B16-9CE9-C9E34502908C}" type="presParOf" srcId="{A8BE38F5-C694-4F04-BB5F-4D79259F8A14}" destId="{1A65E324-942B-4E01-BF1F-3AD13C81DB28}" srcOrd="0" destOrd="0" presId="urn:microsoft.com/office/officeart/2005/8/layout/hierarchy5"/>
    <dgm:cxn modelId="{03890C36-4DBF-44C6-9398-510F5417E276}" type="presParOf" srcId="{1A65E324-942B-4E01-BF1F-3AD13C81DB28}" destId="{F0C6C2D4-9326-44F2-9765-352301D4B73D}" srcOrd="0" destOrd="0" presId="urn:microsoft.com/office/officeart/2005/8/layout/hierarchy5"/>
    <dgm:cxn modelId="{4BB56682-AA73-4D30-A7D1-4E09AF9D6810}" type="presParOf" srcId="{A8BE38F5-C694-4F04-BB5F-4D79259F8A14}" destId="{7C1E39EF-C2ED-417D-8B75-FFE6BAD395EF}" srcOrd="1" destOrd="0" presId="urn:microsoft.com/office/officeart/2005/8/layout/hierarchy5"/>
    <dgm:cxn modelId="{3FB156A7-D191-4361-9C0E-59594CF332F1}" type="presParOf" srcId="{7C1E39EF-C2ED-417D-8B75-FFE6BAD395EF}" destId="{4DB26918-EFD3-4880-8B9F-0377C8D76B79}" srcOrd="0" destOrd="0" presId="urn:microsoft.com/office/officeart/2005/8/layout/hierarchy5"/>
    <dgm:cxn modelId="{9823970C-F3F1-4EFF-9686-8878DCC1E41B}" type="presParOf" srcId="{7C1E39EF-C2ED-417D-8B75-FFE6BAD395EF}" destId="{37B7885D-5791-4333-B1F4-95407C1BE4FA}" srcOrd="1" destOrd="0" presId="urn:microsoft.com/office/officeart/2005/8/layout/hierarchy5"/>
    <dgm:cxn modelId="{3D16894D-94A9-43F7-950F-C5A84C0E8BE1}" type="presParOf" srcId="{37B7885D-5791-4333-B1F4-95407C1BE4FA}" destId="{5C6B95F2-4523-4295-AEEB-89D89769DB70}" srcOrd="0" destOrd="0" presId="urn:microsoft.com/office/officeart/2005/8/layout/hierarchy5"/>
    <dgm:cxn modelId="{3D4DBE1F-DC37-4F3F-BF71-BE93EF6CE965}" type="presParOf" srcId="{5C6B95F2-4523-4295-AEEB-89D89769DB70}" destId="{5F367117-E377-4109-9550-27DE06CE87EF}" srcOrd="0" destOrd="0" presId="urn:microsoft.com/office/officeart/2005/8/layout/hierarchy5"/>
    <dgm:cxn modelId="{C6E7DF11-4B87-47EC-95D8-0451B8FF9EA6}" type="presParOf" srcId="{37B7885D-5791-4333-B1F4-95407C1BE4FA}" destId="{8989CBFE-8916-481A-9584-8E90B307A9BF}" srcOrd="1" destOrd="0" presId="urn:microsoft.com/office/officeart/2005/8/layout/hierarchy5"/>
    <dgm:cxn modelId="{39F094FE-A382-4D13-845B-C73874538221}" type="presParOf" srcId="{8989CBFE-8916-481A-9584-8E90B307A9BF}" destId="{38C4D2DE-4F0C-41BB-AD3E-BFF63BB091CF}" srcOrd="0" destOrd="0" presId="urn:microsoft.com/office/officeart/2005/8/layout/hierarchy5"/>
    <dgm:cxn modelId="{79795568-4DCE-45A6-8141-70787A646216}" type="presParOf" srcId="{8989CBFE-8916-481A-9584-8E90B307A9BF}" destId="{B1F2766E-C95D-44A1-B2AD-60E702A5BB98}" srcOrd="1" destOrd="0" presId="urn:microsoft.com/office/officeart/2005/8/layout/hierarchy5"/>
    <dgm:cxn modelId="{E980934C-8C61-41D1-9681-DE39C24EA7C0}" type="presParOf" srcId="{A8BE38F5-C694-4F04-BB5F-4D79259F8A14}" destId="{2047D734-5719-4F28-90A8-F9D20BC886FD}" srcOrd="2" destOrd="0" presId="urn:microsoft.com/office/officeart/2005/8/layout/hierarchy5"/>
    <dgm:cxn modelId="{9DB6F228-5813-43A2-92EE-8EE71F92BA04}" type="presParOf" srcId="{2047D734-5719-4F28-90A8-F9D20BC886FD}" destId="{1CA97F43-DE9E-420F-BD8C-AD100B9A14C9}" srcOrd="0" destOrd="0" presId="urn:microsoft.com/office/officeart/2005/8/layout/hierarchy5"/>
    <dgm:cxn modelId="{A68EA90F-9AE0-4E8B-BE7A-1672D845112D}" type="presParOf" srcId="{A8BE38F5-C694-4F04-BB5F-4D79259F8A14}" destId="{D00C47FE-727F-4AB1-9EC3-F94F3C2353CF}" srcOrd="3" destOrd="0" presId="urn:microsoft.com/office/officeart/2005/8/layout/hierarchy5"/>
    <dgm:cxn modelId="{5C2988D3-59AB-47F7-B076-DBC1FFFE4FFB}" type="presParOf" srcId="{D00C47FE-727F-4AB1-9EC3-F94F3C2353CF}" destId="{F0C853F3-14BE-4DCF-B090-571663117105}" srcOrd="0" destOrd="0" presId="urn:microsoft.com/office/officeart/2005/8/layout/hierarchy5"/>
    <dgm:cxn modelId="{C0189792-A753-4764-8B8A-37D65ECFE331}" type="presParOf" srcId="{D00C47FE-727F-4AB1-9EC3-F94F3C2353CF}" destId="{23E50E8A-DAC6-4B85-9AF1-D75EDA024F92}" srcOrd="1" destOrd="0" presId="urn:microsoft.com/office/officeart/2005/8/layout/hierarchy5"/>
    <dgm:cxn modelId="{23DDA042-D5E6-426B-A061-DF76773458A6}" type="presParOf" srcId="{23E50E8A-DAC6-4B85-9AF1-D75EDA024F92}" destId="{C23B02D2-6F67-4D59-811C-35EF67E009DC}" srcOrd="0" destOrd="0" presId="urn:microsoft.com/office/officeart/2005/8/layout/hierarchy5"/>
    <dgm:cxn modelId="{D1777A3E-F2CD-42CB-BBB6-B5F8309EA9A5}" type="presParOf" srcId="{C23B02D2-6F67-4D59-811C-35EF67E009DC}" destId="{28525AD9-8ED5-48EC-8E98-484697C7A784}" srcOrd="0" destOrd="0" presId="urn:microsoft.com/office/officeart/2005/8/layout/hierarchy5"/>
    <dgm:cxn modelId="{05404DA4-9240-4CEF-A05D-B1613DFF1C9F}" type="presParOf" srcId="{23E50E8A-DAC6-4B85-9AF1-D75EDA024F92}" destId="{B10CB29D-0321-4A7E-9046-EA0BF28B30E7}" srcOrd="1" destOrd="0" presId="urn:microsoft.com/office/officeart/2005/8/layout/hierarchy5"/>
    <dgm:cxn modelId="{1093F93F-20B2-49F2-9896-180C0EDF1181}" type="presParOf" srcId="{B10CB29D-0321-4A7E-9046-EA0BF28B30E7}" destId="{04F512E5-C968-4ECB-8F35-859A3CA0C377}" srcOrd="0" destOrd="0" presId="urn:microsoft.com/office/officeart/2005/8/layout/hierarchy5"/>
    <dgm:cxn modelId="{300F1108-FF0D-405E-A7CE-6F2049023D62}" type="presParOf" srcId="{B10CB29D-0321-4A7E-9046-EA0BF28B30E7}" destId="{123178B6-D8E1-4185-AF52-7C53B783BCF0}" srcOrd="1" destOrd="0" presId="urn:microsoft.com/office/officeart/2005/8/layout/hierarchy5"/>
    <dgm:cxn modelId="{6FDE863E-3A84-4F25-A189-5CBBCE628D3C}" type="presParOf" srcId="{123178B6-D8E1-4185-AF52-7C53B783BCF0}" destId="{AC4722C7-BC81-4DC6-AC88-5AB038CC465D}" srcOrd="0" destOrd="0" presId="urn:microsoft.com/office/officeart/2005/8/layout/hierarchy5"/>
    <dgm:cxn modelId="{9C2BD826-A05E-4451-8EF1-AC05D8189883}" type="presParOf" srcId="{AC4722C7-BC81-4DC6-AC88-5AB038CC465D}" destId="{563131DD-C558-4004-90FF-E434E8CD1E1D}" srcOrd="0" destOrd="0" presId="urn:microsoft.com/office/officeart/2005/8/layout/hierarchy5"/>
    <dgm:cxn modelId="{6B521F60-E8EF-4A9F-B48C-040BE87D12C9}" type="presParOf" srcId="{123178B6-D8E1-4185-AF52-7C53B783BCF0}" destId="{96E3CEDA-D95D-4FEC-A7E2-55CCA9F6D3F8}" srcOrd="1" destOrd="0" presId="urn:microsoft.com/office/officeart/2005/8/layout/hierarchy5"/>
    <dgm:cxn modelId="{375C253A-FFA6-4C4E-99FD-D470E3A9C634}" type="presParOf" srcId="{96E3CEDA-D95D-4FEC-A7E2-55CCA9F6D3F8}" destId="{703D6FA2-C72D-44BE-AFB0-6970BC2B571E}" srcOrd="0" destOrd="0" presId="urn:microsoft.com/office/officeart/2005/8/layout/hierarchy5"/>
    <dgm:cxn modelId="{0785FA35-1309-477F-86DA-A0BC2A6FE959}" type="presParOf" srcId="{96E3CEDA-D95D-4FEC-A7E2-55CCA9F6D3F8}" destId="{792D2C2A-B6C5-437A-A05F-D0D18203F2C9}" srcOrd="1" destOrd="0" presId="urn:microsoft.com/office/officeart/2005/8/layout/hierarchy5"/>
    <dgm:cxn modelId="{ED231226-F228-44E0-9872-2A8B97E61A48}" type="presParOf" srcId="{23E50E8A-DAC6-4B85-9AF1-D75EDA024F92}" destId="{C6F239AF-2842-436E-A32C-9A347D2C96F8}" srcOrd="2" destOrd="0" presId="urn:microsoft.com/office/officeart/2005/8/layout/hierarchy5"/>
    <dgm:cxn modelId="{2055C6D1-BD46-4211-8A4A-0B39B47FF66E}" type="presParOf" srcId="{C6F239AF-2842-436E-A32C-9A347D2C96F8}" destId="{DA35BC6E-5292-45B1-86E4-5C10D0FCC1CB}" srcOrd="0" destOrd="0" presId="urn:microsoft.com/office/officeart/2005/8/layout/hierarchy5"/>
    <dgm:cxn modelId="{90E027A4-690E-4528-A34A-8F4C45EFA02A}" type="presParOf" srcId="{23E50E8A-DAC6-4B85-9AF1-D75EDA024F92}" destId="{3A6F2CC7-0FBE-428A-90B1-4876AD08FE63}" srcOrd="3" destOrd="0" presId="urn:microsoft.com/office/officeart/2005/8/layout/hierarchy5"/>
    <dgm:cxn modelId="{2402D629-9C0B-493A-B445-4B8405ACEE3E}" type="presParOf" srcId="{3A6F2CC7-0FBE-428A-90B1-4876AD08FE63}" destId="{279EA419-0ECB-4D80-B78A-9B46A21704D4}" srcOrd="0" destOrd="0" presId="urn:microsoft.com/office/officeart/2005/8/layout/hierarchy5"/>
    <dgm:cxn modelId="{F6CFC9E8-3F93-4F69-B9FE-DF12093E8CF6}" type="presParOf" srcId="{3A6F2CC7-0FBE-428A-90B1-4876AD08FE63}" destId="{41B5903E-7894-4A79-B4FC-A8ED46B4CB00}" srcOrd="1" destOrd="0" presId="urn:microsoft.com/office/officeart/2005/8/layout/hierarchy5"/>
    <dgm:cxn modelId="{DFC3B2A7-C7AD-42D7-9A06-7F562B45D6F1}" type="presParOf" srcId="{41B5903E-7894-4A79-B4FC-A8ED46B4CB00}" destId="{9558C01E-32D2-4FA3-B8DB-17F03557B540}" srcOrd="0" destOrd="0" presId="urn:microsoft.com/office/officeart/2005/8/layout/hierarchy5"/>
    <dgm:cxn modelId="{651CDD73-9016-4FEE-A98B-91B3B2C1F0A7}" type="presParOf" srcId="{9558C01E-32D2-4FA3-B8DB-17F03557B540}" destId="{9FEFF85E-FA73-4B85-977E-C7216DE36D7C}" srcOrd="0" destOrd="0" presId="urn:microsoft.com/office/officeart/2005/8/layout/hierarchy5"/>
    <dgm:cxn modelId="{3E71810E-89A8-48EA-9E5E-1737A112FC1D}" type="presParOf" srcId="{41B5903E-7894-4A79-B4FC-A8ED46B4CB00}" destId="{622CCCFB-2729-48EB-8336-6043F99A6F18}" srcOrd="1" destOrd="0" presId="urn:microsoft.com/office/officeart/2005/8/layout/hierarchy5"/>
    <dgm:cxn modelId="{2BB3B859-C956-433E-B82C-962BDAEFC008}" type="presParOf" srcId="{622CCCFB-2729-48EB-8336-6043F99A6F18}" destId="{16357FB6-423B-4DF6-87EA-B417C10D49EF}" srcOrd="0" destOrd="0" presId="urn:microsoft.com/office/officeart/2005/8/layout/hierarchy5"/>
    <dgm:cxn modelId="{9F05C437-5296-4504-959A-06CC35273214}" type="presParOf" srcId="{622CCCFB-2729-48EB-8336-6043F99A6F18}" destId="{A1D3A753-C24F-4C92-B86B-13BAB31997CC}" srcOrd="1" destOrd="0" presId="urn:microsoft.com/office/officeart/2005/8/layout/hierarchy5"/>
    <dgm:cxn modelId="{1B1618AD-3DC6-4409-9656-09F91DF9C3BD}" type="presParOf" srcId="{41B5903E-7894-4A79-B4FC-A8ED46B4CB00}" destId="{9693EEC1-A479-4D97-A044-A476970FBB2B}" srcOrd="2" destOrd="0" presId="urn:microsoft.com/office/officeart/2005/8/layout/hierarchy5"/>
    <dgm:cxn modelId="{D8357E8E-F61A-47C1-966C-40418E3D64B1}" type="presParOf" srcId="{9693EEC1-A479-4D97-A044-A476970FBB2B}" destId="{C16E169D-FA0A-4362-9263-A1EAA36AAB2F}" srcOrd="0" destOrd="0" presId="urn:microsoft.com/office/officeart/2005/8/layout/hierarchy5"/>
    <dgm:cxn modelId="{70EBEC58-033B-4FBD-A59E-4B856F448B4D}" type="presParOf" srcId="{41B5903E-7894-4A79-B4FC-A8ED46B4CB00}" destId="{1DF9117A-CD06-4FDC-B5E5-1836FEF2A877}" srcOrd="3" destOrd="0" presId="urn:microsoft.com/office/officeart/2005/8/layout/hierarchy5"/>
    <dgm:cxn modelId="{68210A20-845E-4226-B4DA-0227F5DDB791}" type="presParOf" srcId="{1DF9117A-CD06-4FDC-B5E5-1836FEF2A877}" destId="{920348FE-8DE0-4FC7-8A1B-F5A2944B6D82}" srcOrd="0" destOrd="0" presId="urn:microsoft.com/office/officeart/2005/8/layout/hierarchy5"/>
    <dgm:cxn modelId="{E0DD7869-5E54-4885-A966-A85A85E17CF4}" type="presParOf" srcId="{1DF9117A-CD06-4FDC-B5E5-1836FEF2A877}" destId="{EB6D7D2E-37B9-4C7E-A783-932435264CBA}" srcOrd="1" destOrd="0" presId="urn:microsoft.com/office/officeart/2005/8/layout/hierarchy5"/>
    <dgm:cxn modelId="{9B1C92BE-D3EF-46CF-B476-F39E3B5A9CAF}" type="presParOf" srcId="{A8BE38F5-C694-4F04-BB5F-4D79259F8A14}" destId="{0762F2FF-3755-49E2-8035-BF51FEF8D488}" srcOrd="4" destOrd="0" presId="urn:microsoft.com/office/officeart/2005/8/layout/hierarchy5"/>
    <dgm:cxn modelId="{C2B405DB-9FDE-4295-9626-9FDFF51A28B3}" type="presParOf" srcId="{0762F2FF-3755-49E2-8035-BF51FEF8D488}" destId="{DBB2F7BA-90B0-496B-98AC-2011A4B055E9}" srcOrd="0" destOrd="0" presId="urn:microsoft.com/office/officeart/2005/8/layout/hierarchy5"/>
    <dgm:cxn modelId="{553F8A23-9838-421C-860F-DA88694121E5}" type="presParOf" srcId="{A8BE38F5-C694-4F04-BB5F-4D79259F8A14}" destId="{2A7F5C2D-0B29-4F13-AEAB-724F9F27E07F}" srcOrd="5" destOrd="0" presId="urn:microsoft.com/office/officeart/2005/8/layout/hierarchy5"/>
    <dgm:cxn modelId="{52D76648-D21F-4507-801A-CED25D23C32B}" type="presParOf" srcId="{2A7F5C2D-0B29-4F13-AEAB-724F9F27E07F}" destId="{E8572EB9-3448-4A29-B34B-5D1A8D1CE11B}" srcOrd="0" destOrd="0" presId="urn:microsoft.com/office/officeart/2005/8/layout/hierarchy5"/>
    <dgm:cxn modelId="{10AC4F23-DBB4-4207-B1B3-C6A2D8DD5D67}" type="presParOf" srcId="{2A7F5C2D-0B29-4F13-AEAB-724F9F27E07F}" destId="{E0EACC12-77E0-49D6-9DE3-E53B53D76399}" srcOrd="1" destOrd="0" presId="urn:microsoft.com/office/officeart/2005/8/layout/hierarchy5"/>
    <dgm:cxn modelId="{58094714-66EA-47D0-9020-884F110D1865}" type="presParOf" srcId="{E0EACC12-77E0-49D6-9DE3-E53B53D76399}" destId="{7E3E61B1-F2D8-4860-A48E-7521B559AFC7}" srcOrd="0" destOrd="0" presId="urn:microsoft.com/office/officeart/2005/8/layout/hierarchy5"/>
    <dgm:cxn modelId="{31AB310E-721B-4EEE-864C-246580CDD2B4}" type="presParOf" srcId="{7E3E61B1-F2D8-4860-A48E-7521B559AFC7}" destId="{CD21FFA9-6E4D-42A2-936C-A8E8C3B96CFD}" srcOrd="0" destOrd="0" presId="urn:microsoft.com/office/officeart/2005/8/layout/hierarchy5"/>
    <dgm:cxn modelId="{C8DE6397-5A0E-4AD1-8037-C65207634908}" type="presParOf" srcId="{E0EACC12-77E0-49D6-9DE3-E53B53D76399}" destId="{98D9C7A7-5A6A-40AF-A4A8-888C10CC922A}" srcOrd="1" destOrd="0" presId="urn:microsoft.com/office/officeart/2005/8/layout/hierarchy5"/>
    <dgm:cxn modelId="{81BE4955-2C90-4F83-BD6D-104197C23961}" type="presParOf" srcId="{98D9C7A7-5A6A-40AF-A4A8-888C10CC922A}" destId="{A395F7D0-E273-492C-8C34-FCEB22246C45}" srcOrd="0" destOrd="0" presId="urn:microsoft.com/office/officeart/2005/8/layout/hierarchy5"/>
    <dgm:cxn modelId="{A2876A35-E9C8-4D29-9DFB-0AC610C2803A}" type="presParOf" srcId="{98D9C7A7-5A6A-40AF-A4A8-888C10CC922A}" destId="{3BC551CD-CBEF-4BBD-96E7-71AE85169AC6}" srcOrd="1" destOrd="0" presId="urn:microsoft.com/office/officeart/2005/8/layout/hierarchy5"/>
    <dgm:cxn modelId="{F31848F2-4C04-45F4-A37A-9D107A6FE859}" type="presParOf" srcId="{8A0A1317-F75B-46B3-AEF1-B6E23050773D}" destId="{E9448FD3-7863-4712-981E-5A37963B6B2D}" srcOrd="1" destOrd="0" presId="urn:microsoft.com/office/officeart/2005/8/layout/hierarchy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93D4-9F0D-4FC2-94BE-F2034BB71DF9}">
      <dsp:nvSpPr>
        <dsp:cNvPr id="0" name=""/>
        <dsp:cNvSpPr/>
      </dsp:nvSpPr>
      <dsp:spPr>
        <a:xfrm>
          <a:off x="0" y="2480191"/>
          <a:ext cx="1689364" cy="844682"/>
        </a:xfrm>
        <a:prstGeom prst="roundRect">
          <a:avLst>
            <a:gd name="adj" fmla="val 10000"/>
          </a:avLst>
        </a:prstGeom>
        <a:solidFill>
          <a:srgbClr val="00A6AA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Złożenie wniosku</a:t>
          </a:r>
        </a:p>
      </dsp:txBody>
      <dsp:txXfrm>
        <a:off x="24740" y="2504931"/>
        <a:ext cx="1639884" cy="795202"/>
      </dsp:txXfrm>
    </dsp:sp>
    <dsp:sp modelId="{1A65E324-942B-4E01-BF1F-3AD13C81DB28}">
      <dsp:nvSpPr>
        <dsp:cNvPr id="0" name=""/>
        <dsp:cNvSpPr/>
      </dsp:nvSpPr>
      <dsp:spPr>
        <a:xfrm rot="17500715">
          <a:off x="1112583" y="2039475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00" kern="1200">
            <a:latin typeface="+mj-lt"/>
          </a:endParaRPr>
        </a:p>
      </dsp:txBody>
      <dsp:txXfrm>
        <a:off x="1981504" y="2006838"/>
        <a:ext cx="91465" cy="91465"/>
      </dsp:txXfrm>
    </dsp:sp>
    <dsp:sp modelId="{4DB26918-EFD3-4880-8B9F-0377C8D76B79}">
      <dsp:nvSpPr>
        <dsp:cNvPr id="0" name=""/>
        <dsp:cNvSpPr/>
      </dsp:nvSpPr>
      <dsp:spPr>
        <a:xfrm>
          <a:off x="2365110" y="780268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Gdzie?</a:t>
          </a:r>
        </a:p>
      </dsp:txBody>
      <dsp:txXfrm>
        <a:off x="2389850" y="805008"/>
        <a:ext cx="1639884" cy="795202"/>
      </dsp:txXfrm>
    </dsp:sp>
    <dsp:sp modelId="{5C6B95F2-4523-4295-AEEB-89D89769DB70}">
      <dsp:nvSpPr>
        <dsp:cNvPr id="0" name=""/>
        <dsp:cNvSpPr/>
      </dsp:nvSpPr>
      <dsp:spPr>
        <a:xfrm>
          <a:off x="4054475" y="1189513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905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454" y="1185715"/>
        <a:ext cx="33787" cy="33787"/>
      </dsp:txXfrm>
    </dsp:sp>
    <dsp:sp modelId="{38C4D2DE-4F0C-41BB-AD3E-BFF63BB091CF}">
      <dsp:nvSpPr>
        <dsp:cNvPr id="0" name=""/>
        <dsp:cNvSpPr/>
      </dsp:nvSpPr>
      <dsp:spPr>
        <a:xfrm>
          <a:off x="4730220" y="780268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Poznań i delegatury w Kaliszu, Koninie, Lesznie i Pile</a:t>
          </a:r>
        </a:p>
      </dsp:txBody>
      <dsp:txXfrm>
        <a:off x="4754960" y="805008"/>
        <a:ext cx="1639884" cy="795202"/>
      </dsp:txXfrm>
    </dsp:sp>
    <dsp:sp modelId="{2047D734-5719-4F28-90A8-F9D20BC886FD}">
      <dsp:nvSpPr>
        <dsp:cNvPr id="0" name=""/>
        <dsp:cNvSpPr/>
      </dsp:nvSpPr>
      <dsp:spPr>
        <a:xfrm>
          <a:off x="1689364" y="2889436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2010343" y="2885638"/>
        <a:ext cx="33787" cy="33787"/>
      </dsp:txXfrm>
    </dsp:sp>
    <dsp:sp modelId="{F0C853F3-14BE-4DCF-B090-571663117105}">
      <dsp:nvSpPr>
        <dsp:cNvPr id="0" name=""/>
        <dsp:cNvSpPr/>
      </dsp:nvSpPr>
      <dsp:spPr>
        <a:xfrm>
          <a:off x="2365110" y="2480191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Jak?</a:t>
          </a:r>
        </a:p>
      </dsp:txBody>
      <dsp:txXfrm>
        <a:off x="2389850" y="2504931"/>
        <a:ext cx="1639884" cy="795202"/>
      </dsp:txXfrm>
    </dsp:sp>
    <dsp:sp modelId="{C23B02D2-6F67-4D59-811C-35EF67E009DC}">
      <dsp:nvSpPr>
        <dsp:cNvPr id="0" name=""/>
        <dsp:cNvSpPr/>
      </dsp:nvSpPr>
      <dsp:spPr>
        <a:xfrm rot="18770822">
          <a:off x="3895507" y="2525167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505" y="2513421"/>
        <a:ext cx="49684" cy="49684"/>
      </dsp:txXfrm>
    </dsp:sp>
    <dsp:sp modelId="{04F512E5-C968-4ECB-8F35-859A3CA0C377}">
      <dsp:nvSpPr>
        <dsp:cNvPr id="0" name=""/>
        <dsp:cNvSpPr/>
      </dsp:nvSpPr>
      <dsp:spPr>
        <a:xfrm>
          <a:off x="4730220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Osobiście</a:t>
          </a:r>
        </a:p>
      </dsp:txBody>
      <dsp:txXfrm>
        <a:off x="4754960" y="1776392"/>
        <a:ext cx="1639884" cy="795202"/>
      </dsp:txXfrm>
    </dsp:sp>
    <dsp:sp modelId="{AC4722C7-BC81-4DC6-AC88-5AB038CC465D}">
      <dsp:nvSpPr>
        <dsp:cNvPr id="0" name=""/>
        <dsp:cNvSpPr/>
      </dsp:nvSpPr>
      <dsp:spPr>
        <a:xfrm>
          <a:off x="6419585" y="2160898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2540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40564" y="2157100"/>
        <a:ext cx="33787" cy="33787"/>
      </dsp:txXfrm>
    </dsp:sp>
    <dsp:sp modelId="{703D6FA2-C72D-44BE-AFB0-6970BC2B571E}">
      <dsp:nvSpPr>
        <dsp:cNvPr id="0" name=""/>
        <dsp:cNvSpPr/>
      </dsp:nvSpPr>
      <dsp:spPr>
        <a:xfrm>
          <a:off x="7095331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latin typeface="+mj-lt"/>
            </a:rPr>
            <a:t>Tylko po wcześniejszej rejestracji internetowej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https://www.poznan.uw.gov.pl/rejestracja/ </a:t>
          </a:r>
        </a:p>
      </dsp:txBody>
      <dsp:txXfrm>
        <a:off x="7120071" y="1776392"/>
        <a:ext cx="1639884" cy="795202"/>
      </dsp:txXfrm>
    </dsp:sp>
    <dsp:sp modelId="{C6F239AF-2842-436E-A32C-9A347D2C96F8}">
      <dsp:nvSpPr>
        <dsp:cNvPr id="0" name=""/>
        <dsp:cNvSpPr/>
      </dsp:nvSpPr>
      <dsp:spPr>
        <a:xfrm rot="2829178">
          <a:off x="3895507" y="3253706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505" y="3241959"/>
        <a:ext cx="49684" cy="49684"/>
      </dsp:txXfrm>
    </dsp:sp>
    <dsp:sp modelId="{279EA419-0ECB-4D80-B78A-9B46A21704D4}">
      <dsp:nvSpPr>
        <dsp:cNvPr id="0" name=""/>
        <dsp:cNvSpPr/>
      </dsp:nvSpPr>
      <dsp:spPr>
        <a:xfrm>
          <a:off x="4730220" y="3208729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Pocztą z późniejszym osobistym stawiennictwem uzupełnieniem odcisków</a:t>
          </a:r>
        </a:p>
      </dsp:txBody>
      <dsp:txXfrm>
        <a:off x="4754960" y="3233469"/>
        <a:ext cx="1639884" cy="795202"/>
      </dsp:txXfrm>
    </dsp:sp>
    <dsp:sp modelId="{9558C01E-32D2-4FA3-B8DB-17F03557B540}">
      <dsp:nvSpPr>
        <dsp:cNvPr id="0" name=""/>
        <dsp:cNvSpPr/>
      </dsp:nvSpPr>
      <dsp:spPr>
        <a:xfrm rot="19457599">
          <a:off x="6341366" y="3375129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2540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36653" y="3367420"/>
        <a:ext cx="41609" cy="41609"/>
      </dsp:txXfrm>
    </dsp:sp>
    <dsp:sp modelId="{16357FB6-423B-4DF6-87EA-B417C10D49EF}">
      <dsp:nvSpPr>
        <dsp:cNvPr id="0" name=""/>
        <dsp:cNvSpPr/>
      </dsp:nvSpPr>
      <dsp:spPr>
        <a:xfrm>
          <a:off x="7095331" y="2723037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 po wcześniejszej rejestracji wizyty przez Internet</a:t>
          </a:r>
        </a:p>
      </dsp:txBody>
      <dsp:txXfrm>
        <a:off x="7120071" y="2747777"/>
        <a:ext cx="1639884" cy="795202"/>
      </dsp:txXfrm>
    </dsp:sp>
    <dsp:sp modelId="{9693EEC1-A479-4D97-A044-A476970FBB2B}">
      <dsp:nvSpPr>
        <dsp:cNvPr id="0" name=""/>
        <dsp:cNvSpPr/>
      </dsp:nvSpPr>
      <dsp:spPr>
        <a:xfrm rot="2142401">
          <a:off x="6341366" y="3860821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2540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736653" y="3853112"/>
        <a:ext cx="41609" cy="41609"/>
      </dsp:txXfrm>
    </dsp:sp>
    <dsp:sp modelId="{920348FE-8DE0-4FC7-8A1B-F5A2944B6D82}">
      <dsp:nvSpPr>
        <dsp:cNvPr id="0" name=""/>
        <dsp:cNvSpPr/>
      </dsp:nvSpPr>
      <dsp:spPr>
        <a:xfrm>
          <a:off x="7095331" y="369442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po telefonicznej rejestracji wizyty, gdy wysłane wezwanie do uzupełnienia </a:t>
          </a:r>
          <a:r>
            <a:rPr lang="pl-PL" sz="1100" kern="1200" dirty="0" err="1">
              <a:latin typeface="+mj-lt"/>
            </a:rPr>
            <a:t>bf</a:t>
          </a:r>
          <a:r>
            <a:rPr lang="pl-PL" sz="1100" kern="1200" dirty="0">
              <a:latin typeface="+mj-lt"/>
            </a:rPr>
            <a:t> </a:t>
          </a:r>
        </a:p>
      </dsp:txBody>
      <dsp:txXfrm>
        <a:off x="7120071" y="3719162"/>
        <a:ext cx="1639884" cy="795202"/>
      </dsp:txXfrm>
    </dsp:sp>
    <dsp:sp modelId="{0762F2FF-3755-49E2-8035-BF51FEF8D488}">
      <dsp:nvSpPr>
        <dsp:cNvPr id="0" name=""/>
        <dsp:cNvSpPr/>
      </dsp:nvSpPr>
      <dsp:spPr>
        <a:xfrm rot="4099285">
          <a:off x="1112583" y="3739398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00" kern="1200">
            <a:latin typeface="+mj-lt"/>
          </a:endParaRPr>
        </a:p>
      </dsp:txBody>
      <dsp:txXfrm>
        <a:off x="1981504" y="3706761"/>
        <a:ext cx="91465" cy="91465"/>
      </dsp:txXfrm>
    </dsp:sp>
    <dsp:sp modelId="{E8572EB9-3448-4A29-B34B-5D1A8D1CE11B}">
      <dsp:nvSpPr>
        <dsp:cNvPr id="0" name=""/>
        <dsp:cNvSpPr/>
      </dsp:nvSpPr>
      <dsp:spPr>
        <a:xfrm>
          <a:off x="2365110" y="4180114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Kiedy?</a:t>
          </a:r>
        </a:p>
      </dsp:txBody>
      <dsp:txXfrm>
        <a:off x="2389850" y="4204854"/>
        <a:ext cx="1639884" cy="795202"/>
      </dsp:txXfrm>
    </dsp:sp>
    <dsp:sp modelId="{7E3E61B1-F2D8-4860-A48E-7521B559AFC7}">
      <dsp:nvSpPr>
        <dsp:cNvPr id="0" name=""/>
        <dsp:cNvSpPr/>
      </dsp:nvSpPr>
      <dsp:spPr>
        <a:xfrm>
          <a:off x="4054475" y="4589359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454" y="4585562"/>
        <a:ext cx="33787" cy="33787"/>
      </dsp:txXfrm>
    </dsp:sp>
    <dsp:sp modelId="{A395F7D0-E273-492C-8C34-FCEB22246C45}">
      <dsp:nvSpPr>
        <dsp:cNvPr id="0" name=""/>
        <dsp:cNvSpPr/>
      </dsp:nvSpPr>
      <dsp:spPr>
        <a:xfrm>
          <a:off x="4730220" y="4180114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Najpóźniej w ostatnim dniu legalnego pobytu</a:t>
          </a:r>
        </a:p>
      </dsp:txBody>
      <dsp:txXfrm>
        <a:off x="4754960" y="4204854"/>
        <a:ext cx="1639884" cy="795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CA489007-F359-4955-990D-84056AA254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5982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CDDE3AC-B3A7-47B0-84BE-92D16AE45274}" type="slidenum">
              <a:rPr lang="pl-PL" smtClean="0"/>
              <a:pPr/>
              <a:t>1</a:t>
            </a:fld>
            <a:endParaRPr lang="pl-PL" dirty="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99A0282-64E3-4055-A400-FF8A19761763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08B83D7-1A70-4AB1-88B7-EAD811DBB671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0819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08B83D7-1A70-4AB1-88B7-EAD811DBB671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9889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83D208D-E169-49A7-B405-9C9ADA9D15A3}" type="slidenum">
              <a:rPr lang="pl-PL" smtClean="0"/>
              <a:pPr/>
              <a:t>29</a:t>
            </a:fld>
            <a:endParaRPr lang="pl-PL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08B83D7-1A70-4AB1-88B7-EAD811DBB671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99A0282-64E3-4055-A400-FF8A19761763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110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67CCD9D-FBCF-4FE8-BAA1-2A0DF27EB8B7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67CCD9D-FBCF-4FE8-BAA1-2A0DF27EB8B7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500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D9905-3267-42DE-A92A-2535C2F316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C817-EB45-4BB7-9988-67119B02B96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792163"/>
            <a:ext cx="2055813" cy="53371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792163"/>
            <a:ext cx="6019800" cy="53371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F9DBA-28CC-45C7-A326-BE523844FE3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7F35-CF45-4052-B3FB-0664352013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D0ECA-4069-4E96-AA5E-DEFE87D0485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2BE61-65BA-4370-A7D4-79C76C726D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CC31E-CDE3-43AE-A9AC-AD68E2A08E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559CE-C9F1-4040-99BD-04574B22C5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70D0A-D7C6-4B9D-A67D-B57EAC86A7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AC398-9D92-46C5-9432-602EEB2CAB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226F1-D54B-4D3F-B9BA-F7C2FD1AC5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92163"/>
            <a:ext cx="7770813" cy="19431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Quibus volo eossi utem iustrum facernam 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CA93A76-AB52-42AC-87E9-D58946A5EB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5pPr>
      <a:lvl6pPr marL="25146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6pPr>
      <a:lvl7pPr marL="29718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7pPr>
      <a:lvl8pPr marL="34290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8pPr>
      <a:lvl9pPr marL="38862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638E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83A5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83A5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igrant.poznan.uw.gov.pl/pl/do-pobrania/oswiadczenie-dot-kosztow-zamieszkania-studenci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s://migrant.poznan.uw.gov.pl/pl/do-pobrania/wniosek-o-zarejestrowanie-pobytu-obywatela-u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igrant.poznan.uw.gov.pl/pl/procedury/poradniki-do-pobrania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udsc.gov.pl/en/residence-of-eu-eea-swiss-citizens-and-the-coronavirus-epidemic/" TargetMode="External"/><Relationship Id="rId2" Type="http://schemas.openxmlformats.org/officeDocument/2006/relationships/hyperlink" Target="https://udsc.gov.pl/en/coronavirus-outbreak-special-solutions-for-foreigner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hyperlink" Target="https://migrant.poznan.uw.gov.pl/en/komunikaty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sc@poznan.uw.gov.pl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hyperlink" Target="http://www.migrant.poznan.uw.gov.pl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grant.poznan.uw.gov.pl/pl/do-pobrania/wniosek-zezwolenie-na-pobyt-czasowy-formularz-obowiazujacy-od-27-kwietnia-2019-rok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migrant.poznan.uw.gov.pl/pl/faq/ile-srodkow-finansowych-powinienem-wykazac-uzyskac-zezwolenie-na-pobyt-czasowy-ze-wzgledu-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371600" y="3213100"/>
            <a:ext cx="7772400" cy="238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276600" y="2420938"/>
            <a:ext cx="5348288" cy="308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052" name="Prostokąt 1"/>
          <p:cNvSpPr>
            <a:spLocks noChangeArrowheads="1"/>
          </p:cNvSpPr>
          <p:nvPr/>
        </p:nvSpPr>
        <p:spPr bwMode="auto">
          <a:xfrm>
            <a:off x="2286000" y="3125788"/>
            <a:ext cx="6534150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dirty="0">
              <a:solidFill>
                <a:srgbClr val="00638D"/>
              </a:solidFill>
              <a:latin typeface="Open Sans" pitchFamily="32" charset="0"/>
            </a:endParaRPr>
          </a:p>
          <a:p>
            <a:endParaRPr lang="pl-PL" dirty="0">
              <a:solidFill>
                <a:srgbClr val="00638D"/>
              </a:solidFill>
              <a:latin typeface="Open Sans" pitchFamily="32" charset="0"/>
            </a:endParaRPr>
          </a:p>
          <a:p>
            <a:endParaRPr lang="pl-PL" dirty="0">
              <a:solidFill>
                <a:srgbClr val="00638D"/>
              </a:solidFill>
              <a:latin typeface="Open Sans" pitchFamily="32" charset="0"/>
            </a:endParaRPr>
          </a:p>
          <a:p>
            <a:r>
              <a:rPr lang="pl-PL" dirty="0">
                <a:solidFill>
                  <a:srgbClr val="00638D"/>
                </a:solidFill>
                <a:latin typeface="Open Sans" pitchFamily="32" charset="0"/>
              </a:rPr>
              <a:t>					</a:t>
            </a:r>
            <a:endParaRPr lang="pl-PL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ED587963-2132-477F-9C9D-15670F929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865313"/>
            <a:ext cx="7991475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D78C1D97-9A97-4DB4-9482-435141712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913" y="5795963"/>
            <a:ext cx="2085013" cy="451143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24EFBA36-1EB0-4CE3-9925-2ACF598AF066}"/>
              </a:ext>
            </a:extLst>
          </p:cNvPr>
          <p:cNvSpPr txBox="1"/>
          <p:nvPr/>
        </p:nvSpPr>
        <p:spPr>
          <a:xfrm>
            <a:off x="3311118" y="5688012"/>
            <a:ext cx="4293163" cy="6647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Bezpieczna Przystań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Projekt „Kierunek: Wielkopolska. Sprawny Urząd bliżej migranta – etap II”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Współfinansowany z Programu Krajowego Funduszu Azylu, Migracji i 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Integracji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8A629-F98E-421C-BCE3-17974A497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2163"/>
            <a:ext cx="7770813" cy="692621"/>
          </a:xfrm>
        </p:spPr>
        <p:txBody>
          <a:bodyPr/>
          <a:lstStyle/>
          <a:p>
            <a:r>
              <a:rPr lang="pl-PL" dirty="0"/>
              <a:t>Koszty zamieszkania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5E9512-F50A-4CB7-95D9-54180EABC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 skład kosztów zamieszkania wchodzi wysokość: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Najmu lokalu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Opłat za media, w tym: energia, gaz, woda, odbiór ścieków, odpadów i</a:t>
            </a:r>
          </a:p>
          <a:p>
            <a:pPr marL="908050" lvl="2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nieczystości ciekłych</a:t>
            </a: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Jak można to udokumentować: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Pisemnym oświadczeniem, link do wzoru formularza: </a:t>
            </a:r>
            <a:r>
              <a:rPr lang="pl-PL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https://migrant.poznan.uw.gov.pl/pl/do-pobrania/oswiadczenie-dot-kosztow-zamieszkania-studenci</a:t>
            </a:r>
            <a:r>
              <a:rPr lang="pl-PL" sz="1200" dirty="0"/>
              <a:t> </a:t>
            </a:r>
            <a:endParaRPr lang="pl-PL" sz="16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Zaświadczeniem z domu studenckiego o wysokości kosztów zakwaterowania miesięcznie </a:t>
            </a:r>
          </a:p>
          <a:p>
            <a:endParaRPr lang="pl-PL" dirty="0"/>
          </a:p>
          <a:p>
            <a:pPr algn="ctr"/>
            <a:r>
              <a:rPr lang="pl-PL" sz="1600" b="1" dirty="0">
                <a:solidFill>
                  <a:srgbClr val="0083A5"/>
                </a:solidFill>
              </a:rPr>
              <a:t>UWAGA! W przypadku zmiany miejsca zamieszkania należy poinformować o tym urząd i złożyć nowe oświadczenie o kosztach zamieszkania </a:t>
            </a:r>
          </a:p>
        </p:txBody>
      </p:sp>
    </p:spTree>
    <p:extLst>
      <p:ext uri="{BB962C8B-B14F-4D97-AF65-F5344CB8AC3E}">
        <p14:creationId xmlns:p14="http://schemas.microsoft.com/office/powerpoint/2010/main" val="3213855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8A629-F98E-421C-BCE3-17974A497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88641"/>
            <a:ext cx="6982544" cy="720079"/>
          </a:xfrm>
        </p:spPr>
        <p:txBody>
          <a:bodyPr/>
          <a:lstStyle/>
          <a:p>
            <a:r>
              <a:rPr lang="pl-PL" dirty="0"/>
              <a:t>Studia stacjonarne a praca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5E9512-F50A-4CB7-95D9-54180EABC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5"/>
            <a:ext cx="8228013" cy="4356523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Czy można wykonywać pracę podczas studiów stacjonarnych?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600" dirty="0"/>
              <a:t>Czy konieczne jest posiadanie zezwolenia na wykonywanie pracy?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Wymiar czasu pracy a główny cel pobytu</a:t>
            </a:r>
          </a:p>
        </p:txBody>
      </p:sp>
    </p:spTree>
    <p:extLst>
      <p:ext uri="{BB962C8B-B14F-4D97-AF65-F5344CB8AC3E}">
        <p14:creationId xmlns:p14="http://schemas.microsoft.com/office/powerpoint/2010/main" val="311205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8A629-F98E-421C-BCE3-17974A497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"/>
            <a:ext cx="7198567" cy="692696"/>
          </a:xfrm>
        </p:spPr>
        <p:txBody>
          <a:bodyPr/>
          <a:lstStyle/>
          <a:p>
            <a:r>
              <a:rPr lang="pl-PL" dirty="0"/>
              <a:t> POPEŁNIANE BŁĘDY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5E9512-F50A-4CB7-95D9-54180EABC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8"/>
            <a:ext cx="8228013" cy="6048670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Zaświadczenie z uczelni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Nieaktualne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Podpisane przez osobę nieupoważnioną/Na niepoprawnym wzorze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Brak dołączonego odpisu karty ocen </a:t>
            </a: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Potwierdzenie opłaty czesnego za studia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Nieaktualne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Zaleganie z opłatą za studia</a:t>
            </a:r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Ubezpieczenie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 pokrywa kosztów leczenia w Polsce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Brak aktualnych potwierdzeń uregulowania opłat za polisę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Brak oryginału/tłumaczenia przysięgłego na język polski </a:t>
            </a: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Środki finansowe na utrzymanie i powrót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Nieaktualne/niewystarczające biorąc pod uwagę okres studiów i wskazaną wysokość kosztów zamieszkania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Zaświadczenie z banku niepodpisane przez przedstawiciela banku/wygenerowane wcześniej niż dowód uiszczenia opłaty za studia </a:t>
            </a:r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Oświadczenie o kosztach zamieszkania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Nieaktualne/niepodpisane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0583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Okres zezwolenia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200900" cy="4177059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Pierwszego zezwolenia (pierwszy rok studiów I/II stopnia lub szkoły doktorskiej) udziela się na okres: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15 miesięcy 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na czas trwania roku akademickiego lub studiów przedłużony o 3 miesiące –jeżeli okres studiów jest krótszym niż 15 miesięcy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2 lata jeśli studia są objęte programem unijnym etc.</a:t>
            </a:r>
            <a:endParaRPr lang="en-US" sz="1400" dirty="0"/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Kolejnego zezwolenia (kolejny rok studiów) udziela się na okres: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Studiów przedłużony o 3 miesiące jednak nie dłużej niż 3 lata 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24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Karta pobytu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200900" cy="3322637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Postępowanie kończy się wydaniem decyzji administracyjnej w sprawie </a:t>
            </a:r>
            <a:endParaRPr lang="en-US" sz="2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Karta pobytu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Zameldowanie lub oświadczenie o wydruku karty bez adresu</a:t>
            </a:r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Opłata za kartę 25zł</a:t>
            </a:r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Kartę odbiera się osobiście po 2-4 tygodniu od zlecenia wydruku karty 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12527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Ważne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4752900" cy="4537099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Odbieraj pocztę z urzędu</a:t>
            </a:r>
            <a:endParaRPr lang="en-US" sz="2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Sprawdzaj status swojej sprawy online</a:t>
            </a:r>
            <a:endParaRPr lang="en-US" sz="2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Dokumenty składaj w oryginale/kopii potwierdzonej notarialnie lub oryginał do wglądu w urzędzie + kopia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Dokumenty w języku obcym składaj wraz z tłumaczeniem przysięgłym na język polski</a:t>
            </a:r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4732BEA6-AB5C-41DF-BABE-AE59948FBA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988817"/>
            <a:ext cx="2880366" cy="288036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92163"/>
            <a:ext cx="7772400" cy="1511300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Numery kont </a:t>
            </a:r>
            <a:r>
              <a:rPr lang="pl-PL" dirty="0">
                <a:solidFill>
                  <a:srgbClr val="00A6AA"/>
                </a:solidFill>
              </a:rPr>
              <a:t>bankowych</a:t>
            </a:r>
            <a:endParaRPr lang="en-US" dirty="0">
              <a:solidFill>
                <a:srgbClr val="00A6AA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47864" y="2060849"/>
            <a:ext cx="5616624" cy="4248471"/>
          </a:xfrm>
        </p:spPr>
        <p:txBody>
          <a:bodyPr/>
          <a:lstStyle/>
          <a:p>
            <a:pPr marL="64008" indent="0"/>
            <a:r>
              <a:rPr lang="pl-PL" sz="1600" b="1" dirty="0"/>
              <a:t>Opłata za wydanie zezwolenia na pobyt czasowy 340zł</a:t>
            </a:r>
            <a:endParaRPr lang="pl-PL" sz="1600" dirty="0"/>
          </a:p>
          <a:p>
            <a:pPr marL="64008" indent="0">
              <a:buNone/>
            </a:pPr>
            <a:r>
              <a:rPr lang="pl-PL" sz="1300" dirty="0"/>
              <a:t>Urząd Miasta Poznania Wydział Finansowy</a:t>
            </a:r>
          </a:p>
          <a:p>
            <a:pPr marL="64008" indent="0">
              <a:buNone/>
            </a:pPr>
            <a:r>
              <a:rPr lang="pl-PL" sz="1300" dirty="0"/>
              <a:t>Oddział Pozostałych Dochodów Podatkowych i </a:t>
            </a:r>
            <a:r>
              <a:rPr lang="pl-PL" sz="1300" dirty="0" err="1"/>
              <a:t>Niepodatkowych</a:t>
            </a:r>
            <a:r>
              <a:rPr lang="pl-PL" sz="1300" dirty="0"/>
              <a:t>, </a:t>
            </a:r>
          </a:p>
          <a:p>
            <a:pPr marL="64008" indent="0">
              <a:buNone/>
            </a:pPr>
            <a:r>
              <a:rPr lang="pl-PL" sz="1300" dirty="0"/>
              <a:t>61-706 Poznań, ul. Libelta 16/20; PKO BP S.A.</a:t>
            </a:r>
          </a:p>
          <a:p>
            <a:pPr marL="64008" indent="0">
              <a:buNone/>
            </a:pPr>
            <a:r>
              <a:rPr lang="pl-PL" sz="1300" dirty="0"/>
              <a:t>Nr konta bankowego : </a:t>
            </a:r>
            <a:r>
              <a:rPr lang="pl-PL" sz="1300" b="1" dirty="0"/>
              <a:t>94 1020 4027 0000 1602 1262 0763</a:t>
            </a:r>
          </a:p>
          <a:p>
            <a:pPr marL="64008" indent="0">
              <a:buNone/>
            </a:pPr>
            <a:endParaRPr lang="pl-PL" sz="1400" b="1" dirty="0"/>
          </a:p>
          <a:p>
            <a:pPr marL="64008" indent="0"/>
            <a:r>
              <a:rPr lang="pl-PL" sz="1600" b="1" dirty="0"/>
              <a:t>Opłata za wydanie karty pobytu dla studenta 25zł </a:t>
            </a:r>
          </a:p>
          <a:p>
            <a:pPr marL="64008" indent="0">
              <a:buNone/>
            </a:pPr>
            <a:r>
              <a:rPr lang="pl-PL" sz="1300" dirty="0"/>
              <a:t>Wielkopolski Urząd Wojewódzki, </a:t>
            </a:r>
          </a:p>
          <a:p>
            <a:pPr marL="64008" indent="0">
              <a:buNone/>
            </a:pPr>
            <a:r>
              <a:rPr lang="pl-PL" sz="1300" dirty="0"/>
              <a:t>al. Niepodległości 16/18 Poznań, </a:t>
            </a:r>
          </a:p>
          <a:p>
            <a:pPr marL="64008" indent="0">
              <a:buNone/>
            </a:pPr>
            <a:r>
              <a:rPr lang="pl-PL" sz="1300" dirty="0"/>
              <a:t>Nr konta bankowego: </a:t>
            </a:r>
            <a:r>
              <a:rPr lang="pl-PL" sz="1300" b="1" dirty="0"/>
              <a:t>70101014690000392231000000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D48BF9A-A1A3-4F44-A3DB-B29B779155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23" y="2060849"/>
            <a:ext cx="2880366" cy="288036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087563"/>
            <a:ext cx="7772400" cy="2133525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4400" dirty="0"/>
              <a:t>Procedury </a:t>
            </a:r>
            <a:r>
              <a:rPr lang="pl-PL" sz="4400" dirty="0">
                <a:solidFill>
                  <a:srgbClr val="0083A5"/>
                </a:solidFill>
              </a:rPr>
              <a:t> </a:t>
            </a:r>
            <a:br>
              <a:rPr lang="pl-PL" sz="4400" dirty="0"/>
            </a:br>
            <a:r>
              <a:rPr lang="pl-PL" sz="4400" dirty="0">
                <a:solidFill>
                  <a:srgbClr val="00A6AA"/>
                </a:solidFill>
              </a:rPr>
              <a:t>Legalizacji Pobytu</a:t>
            </a:r>
            <a:br>
              <a:rPr lang="pl-PL" sz="4400" dirty="0">
                <a:solidFill>
                  <a:srgbClr val="00A6AA"/>
                </a:solidFill>
              </a:rPr>
            </a:br>
            <a:r>
              <a:rPr lang="pl-PL" sz="4400" dirty="0">
                <a:solidFill>
                  <a:srgbClr val="00A6AA"/>
                </a:solidFill>
              </a:rPr>
              <a:t>- obywatele krajów UE + Szwajcaria i Norwegia</a:t>
            </a:r>
            <a:endParaRPr lang="pl-PL" sz="4400" dirty="0">
              <a:solidFill>
                <a:srgbClr val="74C6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704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344494" cy="107984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2400" dirty="0">
                <a:solidFill>
                  <a:srgbClr val="74C6C7"/>
                </a:solidFill>
              </a:rPr>
              <a:t>Wymagane dokumenty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412776"/>
            <a:ext cx="5040238" cy="5256311"/>
          </a:xfrm>
        </p:spPr>
        <p:txBody>
          <a:bodyPr/>
          <a:lstStyle/>
          <a:p>
            <a:pPr marL="431800" indent="-32385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Rejestracja pobytu</a:t>
            </a:r>
            <a:endParaRPr lang="en-US" sz="2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Wniosek o rejestrację pobytu obywatela UE </a:t>
            </a:r>
          </a:p>
          <a:p>
            <a:pPr marL="831850" lvl="1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https://migrant.poznan.uw.gov.pl/pl/do-pobrania/wniosek-o-zarejestrowanie-pobytu-obywatela-ue</a:t>
            </a:r>
            <a:r>
              <a:rPr lang="pl-PL" sz="1500" dirty="0"/>
              <a:t> </a:t>
            </a:r>
            <a:endParaRPr lang="en-US" sz="15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Ubezpieczenie zdrowotne </a:t>
            </a:r>
          </a:p>
          <a:p>
            <a:pPr marL="1689100" lvl="3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EKUZ</a:t>
            </a:r>
            <a:endParaRPr lang="en-US" sz="1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Zaświadczenie z uniwersytetu</a:t>
            </a:r>
            <a:endParaRPr lang="en-US" sz="16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Dowód tożsamości (paszport/dowód osobisty)</a:t>
            </a:r>
            <a:endParaRPr lang="en-US" sz="16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Zaświadczenie o środkach finansowych 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4 aktualne zdjęcia </a:t>
            </a:r>
            <a:endParaRPr lang="en-US" sz="16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Wniosek składa się osobiście </a:t>
            </a:r>
            <a:endParaRPr lang="en-US" sz="1600" dirty="0"/>
          </a:p>
          <a:p>
            <a:pPr marL="1231900" lvl="2" indent="-32385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7EFAEFE-FC64-4B9C-93F0-C397A37C32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135" y="2133600"/>
            <a:ext cx="2880366" cy="2880366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A46F1968-473C-4CD2-B87C-2E160F7683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0032" y="1773157"/>
            <a:ext cx="432854" cy="43285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4390256" cy="6192688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br>
              <a:rPr lang="pl-PL" sz="1800" b="0" dirty="0"/>
            </a:br>
            <a:br>
              <a:rPr lang="pl-PL" sz="1800" b="0" dirty="0"/>
            </a:br>
            <a:br>
              <a:rPr lang="pl-PL" sz="1800" b="0" dirty="0"/>
            </a:br>
            <a:br>
              <a:rPr lang="pl-PL" sz="1800" b="0" dirty="0"/>
            </a:br>
            <a:br>
              <a:rPr lang="pl-PL" sz="1800" b="0" dirty="0"/>
            </a:br>
            <a:r>
              <a:rPr lang="pl-PL" sz="1800" b="0" dirty="0"/>
              <a:t>Obywatele </a:t>
            </a:r>
            <a:r>
              <a:rPr lang="pl-PL" sz="1800" dirty="0"/>
              <a:t>Wielkiej Brytanii </a:t>
            </a:r>
            <a:r>
              <a:rPr lang="pl-PL" sz="1800" b="0" dirty="0"/>
              <a:t>oraz członkowie ich rodzin, którzy nie są beneficjentami Umowy Wystąpienia po upływie okresu przejściowego (NIE byli w Polsce przed 2021r.) będą podlegać ogólnym zasadom wjazdu i pobytu na terytorium Polski odnoszące się do obywateli państw trzecich</a:t>
            </a:r>
            <a:br>
              <a:rPr lang="pl-PL" sz="1800" b="0" dirty="0"/>
            </a:br>
            <a:br>
              <a:rPr lang="pl-PL" sz="1800" b="0" dirty="0"/>
            </a:br>
            <a:br>
              <a:rPr lang="pl-PL" sz="1800" b="0" dirty="0"/>
            </a:br>
            <a:br>
              <a:rPr lang="pl-PL" sz="1800" b="0" dirty="0"/>
            </a:br>
            <a:br>
              <a:rPr lang="pl-PL" sz="1800" b="0" dirty="0"/>
            </a:br>
            <a:r>
              <a:rPr lang="pl-PL" sz="1800" dirty="0"/>
              <a:t>zezwolenie na pobyt czasowy</a:t>
            </a:r>
            <a:br>
              <a:rPr lang="pl-PL" sz="1800" b="0" dirty="0"/>
            </a:br>
            <a:br>
              <a:rPr lang="pl-PL" sz="1800" b="0" dirty="0"/>
            </a:br>
            <a:r>
              <a:rPr lang="pl-PL" sz="1100" b="0" dirty="0">
                <a:solidFill>
                  <a:srgbClr val="0083A5"/>
                </a:solidFill>
              </a:rPr>
              <a:t>ulotka informacyjna: </a:t>
            </a:r>
            <a:br>
              <a:rPr lang="pl-PL" sz="1100" b="0" dirty="0">
                <a:solidFill>
                  <a:srgbClr val="0083A5"/>
                </a:solidFill>
              </a:rPr>
            </a:br>
            <a:r>
              <a:rPr lang="pl-PL" sz="1100" b="0" dirty="0">
                <a:solidFill>
                  <a:srgbClr val="0083A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https://migrant.poznan.uw.gov.pl/pl/procedury/poradniki-do-pobrania</a:t>
            </a:r>
            <a:r>
              <a:rPr lang="pl-PL" sz="1100" b="0" dirty="0">
                <a:solidFill>
                  <a:srgbClr val="0083A5"/>
                </a:solidFill>
              </a:rPr>
              <a:t> </a:t>
            </a:r>
            <a:br>
              <a:rPr lang="pl-PL" sz="1100" b="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pl-PL" sz="1100" b="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pl-PL" sz="1800" b="0" dirty="0"/>
            </a:br>
            <a:endParaRPr lang="pl-PL" sz="1800" b="0" dirty="0">
              <a:solidFill>
                <a:srgbClr val="74C6C7"/>
              </a:solidFill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C38CDBED-13C9-43EA-94B6-4063070BA4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7955" y="3860409"/>
            <a:ext cx="469433" cy="682811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9FB61282-19A1-44E0-BE5B-615769F93A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492896"/>
            <a:ext cx="2016247" cy="201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8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Omówimy: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988840"/>
            <a:ext cx="7200900" cy="4392487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Procedurę Legalizacji Pobytu - zezwolenie na pobyt czasowy ze względu na studia stacjonarne w Polsce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Procedurę Legalizacji Pobytu – Rejestracja pobytu Obywateli UE</a:t>
            </a:r>
            <a:endParaRPr lang="en-US" dirty="0"/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Regulacje prawne związane </a:t>
            </a:r>
            <a:br>
              <a:rPr lang="pl-PL" dirty="0"/>
            </a:br>
            <a:r>
              <a:rPr lang="pl-PL" dirty="0"/>
              <a:t>z epidemią COVID-19</a:t>
            </a:r>
            <a:endParaRPr lang="en-US" sz="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A61C9F-0378-4D85-A3B3-DFD4720F3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2162"/>
            <a:ext cx="7770813" cy="3068885"/>
          </a:xfrm>
        </p:spPr>
        <p:txBody>
          <a:bodyPr/>
          <a:lstStyle/>
          <a:p>
            <a:br>
              <a:rPr lang="pl-PL" sz="4400" dirty="0"/>
            </a:br>
            <a:r>
              <a:rPr lang="pl-PL" sz="4400" dirty="0"/>
              <a:t>Regulacje prawne związane </a:t>
            </a:r>
            <a:br>
              <a:rPr lang="pl-PL" sz="4400" dirty="0"/>
            </a:br>
            <a:r>
              <a:rPr lang="pl-PL" sz="4400" dirty="0">
                <a:solidFill>
                  <a:srgbClr val="00A6AA"/>
                </a:solidFill>
              </a:rPr>
              <a:t>z epidemią COVID-19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57232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10A786-482A-4AF9-8AE7-E19ACEA39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209488"/>
            <a:ext cx="7770813" cy="1943100"/>
          </a:xfrm>
        </p:spPr>
        <p:txBody>
          <a:bodyPr/>
          <a:lstStyle/>
          <a:p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r>
              <a:rPr lang="pl-PL" sz="3200" dirty="0"/>
              <a:t>Specjalne rozwiązania prawne dla cudzoziemców w okresie epidemii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3E3EB8-AB98-4B56-AC03-BF678FD6B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1500" b="1" dirty="0"/>
          </a:p>
          <a:p>
            <a:endParaRPr lang="pl-PL" sz="1500" b="1" dirty="0"/>
          </a:p>
          <a:p>
            <a:r>
              <a:rPr lang="pl-PL" sz="1200" b="1" dirty="0"/>
              <a:t>Informacja dla studentów spoza UE</a:t>
            </a:r>
            <a:r>
              <a:rPr lang="en-US" sz="1200" b="1" dirty="0"/>
              <a:t>: </a:t>
            </a:r>
            <a:endParaRPr lang="pl-PL" sz="1200" dirty="0"/>
          </a:p>
          <a:p>
            <a:r>
              <a:rPr lang="en-US" sz="1200" b="1" u="sng" dirty="0">
                <a:solidFill>
                  <a:srgbClr val="0083A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https://udsc.gov.pl/en/coronavirus-outbreak-special-solutions-for-foreigners/</a:t>
            </a:r>
            <a:r>
              <a:rPr lang="en-US" sz="1200" b="1" dirty="0">
                <a:solidFill>
                  <a:srgbClr val="0083A5"/>
                </a:solidFill>
              </a:rPr>
              <a:t> </a:t>
            </a:r>
            <a:endParaRPr lang="pl-PL" sz="1200" dirty="0">
              <a:solidFill>
                <a:srgbClr val="0083A5"/>
              </a:solidFill>
            </a:endParaRPr>
          </a:p>
          <a:p>
            <a:r>
              <a:rPr lang="en-US" sz="1200" b="1" dirty="0"/>
              <a:t> </a:t>
            </a:r>
            <a:endParaRPr lang="pl-PL" sz="1200" dirty="0"/>
          </a:p>
          <a:p>
            <a:r>
              <a:rPr lang="pl-PL" sz="1200" b="1" dirty="0"/>
              <a:t>Informacja dla studentów z UE: </a:t>
            </a:r>
            <a:endParaRPr lang="pl-PL" sz="1200" dirty="0"/>
          </a:p>
          <a:p>
            <a:r>
              <a:rPr lang="en-US" sz="1200" b="1" u="sng" dirty="0">
                <a:solidFill>
                  <a:srgbClr val="0083A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https://udsc.gov.pl/en/residence-of-eu-eea-swiss-citizens-and-the-coronavirus-epidemic/</a:t>
            </a:r>
            <a:r>
              <a:rPr lang="en-US" sz="1200" b="1" dirty="0">
                <a:solidFill>
                  <a:srgbClr val="0083A5"/>
                </a:solidFill>
              </a:rPr>
              <a:t> </a:t>
            </a:r>
            <a:endParaRPr lang="pl-PL" sz="1200" dirty="0">
              <a:solidFill>
                <a:srgbClr val="0083A5"/>
              </a:solidFill>
            </a:endParaRPr>
          </a:p>
          <a:p>
            <a:r>
              <a:rPr lang="en-US" sz="1200" b="1" dirty="0"/>
              <a:t> </a:t>
            </a:r>
            <a:endParaRPr lang="pl-PL" sz="1200" dirty="0"/>
          </a:p>
          <a:p>
            <a:r>
              <a:rPr lang="pl-PL" sz="1200" b="1" dirty="0"/>
              <a:t>Informacja na stronie WUW (proszę sprawdzać regularnie komunikaty)</a:t>
            </a:r>
            <a:r>
              <a:rPr lang="en-US" sz="1200" b="1" dirty="0"/>
              <a:t>:</a:t>
            </a:r>
            <a:endParaRPr lang="pl-PL" sz="1200" b="1" dirty="0"/>
          </a:p>
          <a:p>
            <a:r>
              <a:rPr lang="en-US" sz="1200" b="1" dirty="0"/>
              <a:t> </a:t>
            </a:r>
            <a:r>
              <a:rPr lang="en-US" sz="1200" b="1" u="sng" dirty="0">
                <a:solidFill>
                  <a:srgbClr val="0083A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https://migrant.poznan.uw.gov.pl/en/komunikaty</a:t>
            </a:r>
            <a:r>
              <a:rPr lang="en-US" sz="1200" b="1" dirty="0">
                <a:solidFill>
                  <a:srgbClr val="0083A5"/>
                </a:solidFill>
              </a:rPr>
              <a:t> </a:t>
            </a:r>
            <a:endParaRPr lang="pl-PL" sz="1200" dirty="0">
              <a:solidFill>
                <a:srgbClr val="0083A5"/>
              </a:solidFill>
            </a:endParaRP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639FD1B-B789-4ED4-AA5D-5A2183CB0A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62" y="1028887"/>
            <a:ext cx="1152151" cy="115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455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7ED20-9C1C-48E5-BED6-E5F6EFC0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48681"/>
            <a:ext cx="7270576" cy="1008112"/>
          </a:xfrm>
        </p:spPr>
        <p:txBody>
          <a:bodyPr/>
          <a:lstStyle/>
          <a:p>
            <a:r>
              <a:rPr lang="pl-PL" dirty="0"/>
              <a:t>Regulacje prawne związane </a:t>
            </a:r>
            <a:br>
              <a:rPr lang="pl-PL" dirty="0"/>
            </a:br>
            <a:r>
              <a:rPr lang="pl-PL" dirty="0"/>
              <a:t>z epidemią COVID-19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05DD8E-80C4-43F1-8979-E7D233E8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Przedłużenie do 30 dnia następującego po dniu odwołania stanu zagrożenia epidemicznego/epidemii legalnego pobytu cudzoziemców na podstawie: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wiz krajowych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zezwoleń na pobyt czasowy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400" dirty="0"/>
              <a:t>których ważność skończyłaby się w okresie stanu zagrożenia epidemicznego/epidemii (czyli od 14.03.2020r.)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1129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7ED20-9C1C-48E5-BED6-E5F6EFC0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48681"/>
            <a:ext cx="7270576" cy="1008112"/>
          </a:xfrm>
        </p:spPr>
        <p:txBody>
          <a:bodyPr/>
          <a:lstStyle/>
          <a:p>
            <a:r>
              <a:rPr lang="pl-PL" dirty="0"/>
              <a:t>Regulacje prawne związane </a:t>
            </a:r>
            <a:br>
              <a:rPr lang="pl-PL" dirty="0"/>
            </a:br>
            <a:r>
              <a:rPr lang="pl-PL" dirty="0"/>
              <a:t>z epidemią COVID-19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05DD8E-80C4-43F1-8979-E7D233E8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Przedłużenie do 30 dnia następującego po dniu odwołania stanu zagrożenia epidemicznego/epidemii legalnego pobytu cudzoziemców na podstawie: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wiz </a:t>
            </a:r>
            <a:r>
              <a:rPr lang="pl-PL" sz="1600" dirty="0" err="1"/>
              <a:t>Schengen</a:t>
            </a:r>
            <a:endParaRPr lang="pl-PL" sz="16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ruchu bezwizowego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inne krótkotrwałe dokumenty pobytowe (np. wydane przez inne państwo </a:t>
            </a:r>
            <a:r>
              <a:rPr lang="pl-PL" sz="1600" dirty="0" err="1"/>
              <a:t>Schengen</a:t>
            </a:r>
            <a:endParaRPr lang="pl-PL" sz="1600" dirty="0"/>
          </a:p>
          <a:p>
            <a:pPr marL="107950" indent="0" algn="just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400" dirty="0"/>
              <a:t>- dotyczy sytuacji, w których ostatni dzień legalnego pobytu przypadnie na czas obowiązywania stanu zagrożenia epidemicznego/epidemii ORAZ </a:t>
            </a:r>
            <a:r>
              <a:rPr lang="pl-PL" altLang="pl-PL" sz="2400" b="1" dirty="0"/>
              <a:t>uznanie pobytu za legalny dotyczy tylko osób, które 14.03.2020r. były w kraju na podstawie ww. tytułów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84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7ED20-9C1C-48E5-BED6-E5F6EFC0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48681"/>
            <a:ext cx="7270576" cy="1008112"/>
          </a:xfrm>
        </p:spPr>
        <p:txBody>
          <a:bodyPr/>
          <a:lstStyle/>
          <a:p>
            <a:r>
              <a:rPr lang="pl-PL" dirty="0"/>
              <a:t>Regulacje prawne związane </a:t>
            </a:r>
            <a:br>
              <a:rPr lang="pl-PL" dirty="0"/>
            </a:br>
            <a:r>
              <a:rPr lang="pl-PL" dirty="0"/>
              <a:t>z epidemią COVID-19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05DD8E-80C4-43F1-8979-E7D233E8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Przedłużenie do 30 dnia następującego po dniu odwołania stanu zagrożenia epidemicznego/epidemii terminu na składanie wniosków o legalizację pobytu</a:t>
            </a:r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Zezwolenie o pobyt czasowy/stały/rezydenta</a:t>
            </a:r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Przedłużenie wizy krajowej lub </a:t>
            </a:r>
            <a:r>
              <a:rPr lang="pl-PL" sz="2400" dirty="0" err="1"/>
              <a:t>Schengen</a:t>
            </a:r>
            <a:endParaRPr lang="pl-PL" sz="24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531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7ED20-9C1C-48E5-BED6-E5F6EFC0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48681"/>
            <a:ext cx="7270576" cy="1008112"/>
          </a:xfrm>
        </p:spPr>
        <p:txBody>
          <a:bodyPr/>
          <a:lstStyle/>
          <a:p>
            <a:r>
              <a:rPr lang="pl-PL" dirty="0"/>
              <a:t>Przedłużenia „</a:t>
            </a:r>
            <a:r>
              <a:rPr lang="pl-PL" dirty="0" err="1"/>
              <a:t>covidowe</a:t>
            </a:r>
            <a:r>
              <a:rPr lang="pl-PL" dirty="0"/>
              <a:t>”- ważne 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05DD8E-80C4-43F1-8979-E7D233E8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 przedłużony jest automatycznie </a:t>
            </a:r>
          </a:p>
          <a:p>
            <a:pPr marL="831850" lvl="1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nie wymaga złożenia żadnego wniosku</a:t>
            </a:r>
          </a:p>
          <a:p>
            <a:pPr marL="831850" lvl="1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nie wymaga nowej naklejki wizowej/karty pobytu</a:t>
            </a:r>
          </a:p>
          <a:p>
            <a:pPr marL="43180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 tym okresie można kontynuować pobyt na dotychczasowych zasadach, zgodnie z celem pobytu</a:t>
            </a:r>
          </a:p>
          <a:p>
            <a:pPr marL="43180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9304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7ED20-9C1C-48E5-BED6-E5F6EFC0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48681"/>
            <a:ext cx="7270576" cy="1008112"/>
          </a:xfrm>
        </p:spPr>
        <p:txBody>
          <a:bodyPr/>
          <a:lstStyle/>
          <a:p>
            <a:r>
              <a:rPr lang="pl-PL" dirty="0"/>
              <a:t>Przedłużenia „</a:t>
            </a:r>
            <a:r>
              <a:rPr lang="pl-PL" dirty="0" err="1"/>
              <a:t>covidowe</a:t>
            </a:r>
            <a:r>
              <a:rPr lang="pl-PL" dirty="0"/>
              <a:t>”- ważne informacje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05DD8E-80C4-43F1-8979-E7D233E8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Przedłużenie do 30 dnia następującego po dniu odwołania stanu zagrożenia epidemicznego/epidemii:</a:t>
            </a:r>
          </a:p>
          <a:p>
            <a:pPr marL="1231900" lvl="2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ważności kart pobytu oraz tymczasowych zaświadczeń tożsamości cudzoziemca</a:t>
            </a:r>
          </a:p>
          <a:p>
            <a:pPr marL="1231900" lvl="2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ważności zezwoleń na pracę, zezwoleń na pracę sezonową oraz oświadczeń o powierzeniu wykonywania pracy cudzoziemcowi</a:t>
            </a:r>
          </a:p>
          <a:p>
            <a:pPr marL="1231900" lvl="2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terminu na opuszczenie przez cudzoziemców terytorium Polski</a:t>
            </a:r>
          </a:p>
          <a:p>
            <a:pPr marL="1231900" lvl="2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terminu dobrowolnego powrotu określone w decyzjach o zobowiązaniu cudzoziemca do powrotu</a:t>
            </a:r>
          </a:p>
          <a:p>
            <a:pPr marL="43180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87642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7ED20-9C1C-48E5-BED6-E5F6EFC0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1" y="188641"/>
            <a:ext cx="7488832" cy="720079"/>
          </a:xfrm>
        </p:spPr>
        <p:txBody>
          <a:bodyPr/>
          <a:lstStyle/>
          <a:p>
            <a:r>
              <a:rPr lang="pl-PL" sz="2000" dirty="0"/>
              <a:t>Regulacje prawne związane z epidemią COVID-19 pobyt w Polsce w dniu 14.03.2020r. - jak to działa? przykłady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2E9EF08D-8EFE-414E-8F8E-D74177294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52136"/>
              </p:ext>
            </p:extLst>
          </p:nvPr>
        </p:nvGraphicFramePr>
        <p:xfrm>
          <a:off x="251520" y="1397000"/>
          <a:ext cx="8640960" cy="4480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15910335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52723155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4577610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52886923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72951115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207140464"/>
                    </a:ext>
                  </a:extLst>
                </a:gridCol>
              </a:tblGrid>
              <a:tr h="1493424"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Tytuł pobytowy</a:t>
                      </a:r>
                    </a:p>
                  </a:txBody>
                  <a:tcPr>
                    <a:solidFill>
                      <a:srgbClr val="0063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Wiza D krajowa </a:t>
                      </a:r>
                    </a:p>
                  </a:txBody>
                  <a:tcPr>
                    <a:solidFill>
                      <a:srgbClr val="008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Wiza C </a:t>
                      </a:r>
                      <a:r>
                        <a:rPr lang="pl-PL" sz="1000" dirty="0" err="1">
                          <a:solidFill>
                            <a:schemeClr val="bg1"/>
                          </a:solidFill>
                        </a:rPr>
                        <a:t>Schengen</a:t>
                      </a:r>
                      <a:endParaRPr lang="pl-PL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8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Pobyt czasowy wydany w Polsce </a:t>
                      </a:r>
                    </a:p>
                  </a:txBody>
                  <a:tcPr>
                    <a:solidFill>
                      <a:srgbClr val="008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Ruch bezwizowy np. Ukraina</a:t>
                      </a:r>
                    </a:p>
                  </a:txBody>
                  <a:tcPr>
                    <a:solidFill>
                      <a:srgbClr val="008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Dokument pobytowy wydane przez inny kraj </a:t>
                      </a:r>
                      <a:r>
                        <a:rPr lang="pl-PL" sz="1000" dirty="0" err="1">
                          <a:solidFill>
                            <a:schemeClr val="bg1"/>
                          </a:solidFill>
                        </a:rPr>
                        <a:t>Schengen</a:t>
                      </a:r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 np. Francja</a:t>
                      </a:r>
                    </a:p>
                  </a:txBody>
                  <a:tcPr>
                    <a:solidFill>
                      <a:srgbClr val="0083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59958"/>
                  </a:ext>
                </a:extLst>
              </a:tr>
              <a:tr h="1493424"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Pobyt w Polsce</a:t>
                      </a:r>
                    </a:p>
                  </a:txBody>
                  <a:tcPr>
                    <a:solidFill>
                      <a:srgbClr val="0063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Przedłużony pobyt z mocy prawa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Uznany pobyt za legalny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Przedłużony pobyt z mocy prawa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Uznanie pobytu za legalny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Uznanie pobytu za legalny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385591"/>
                  </a:ext>
                </a:extLst>
              </a:tr>
              <a:tr h="1493424"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Powrót do Polski </a:t>
                      </a:r>
                    </a:p>
                  </a:txBody>
                  <a:tcPr>
                    <a:solidFill>
                      <a:srgbClr val="0063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Jeśli wiza „</a:t>
                      </a:r>
                      <a:r>
                        <a:rPr lang="pl-PL" sz="1000" dirty="0" err="1">
                          <a:solidFill>
                            <a:srgbClr val="0070C0"/>
                          </a:solidFill>
                        </a:rPr>
                        <a:t>multi</a:t>
                      </a:r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” umożliwiony wyjazd z Polski do kraju pochodzenia i ponowny wjazd na tej wizie do Polski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Jeśli pobyt uznany za legalny, Cudzoziemiec wyjeżdżając z Polski traci te uprawnienia i nie jest uprawniony do ponownego wjazdu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Termin ważności karty przedłużony; umożliwiony wjazd do Polski na podstawie tej karty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Jeśli pobyt uznany za legalny, Cudzoziemiec wyjeżdżając z Polski traci te uprawnienia i nie jest uprawniony do ponownego wjazdu</a:t>
                      </a:r>
                    </a:p>
                    <a:p>
                      <a:endParaRPr lang="pl-PL" sz="1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Jeśli pobyt uznany za legalny, Cudzoziemiec wyjeżdżając z Polski traci te uprawnienia i nie jest uprawniony do ponownego wjazdu</a:t>
                      </a:r>
                    </a:p>
                    <a:p>
                      <a:endParaRPr lang="pl-PL" sz="1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028572"/>
                  </a:ext>
                </a:extLst>
              </a:tr>
            </a:tbl>
          </a:graphicData>
        </a:graphic>
      </p:graphicFrame>
      <p:sp>
        <p:nvSpPr>
          <p:cNvPr id="9" name="Prostokąt 8">
            <a:extLst>
              <a:ext uri="{FF2B5EF4-FFF2-40B4-BE49-F238E27FC236}">
                <a16:creationId xmlns:a16="http://schemas.microsoft.com/office/drawing/2014/main" id="{41D0D3ED-FA77-4983-9AC6-05965E02A730}"/>
              </a:ext>
            </a:extLst>
          </p:cNvPr>
          <p:cNvSpPr/>
          <p:nvPr/>
        </p:nvSpPr>
        <p:spPr>
          <a:xfrm>
            <a:off x="251520" y="6061751"/>
            <a:ext cx="2736304" cy="192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700" dirty="0">
                <a:solidFill>
                  <a:srgbClr val="0083A5"/>
                </a:solidFill>
                <a:latin typeface="+mj-lt"/>
              </a:rPr>
              <a:t>https://udsc.gov.pl/cudzoziemcy/epidemia-koronawirusa/</a:t>
            </a:r>
          </a:p>
        </p:txBody>
      </p:sp>
    </p:spTree>
    <p:extLst>
      <p:ext uri="{BB962C8B-B14F-4D97-AF65-F5344CB8AC3E}">
        <p14:creationId xmlns:p14="http://schemas.microsoft.com/office/powerpoint/2010/main" val="40916974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7ED20-9C1C-48E5-BED6-E5F6EFC0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1" y="188641"/>
            <a:ext cx="7488832" cy="720079"/>
          </a:xfrm>
        </p:spPr>
        <p:txBody>
          <a:bodyPr/>
          <a:lstStyle/>
          <a:p>
            <a:r>
              <a:rPr lang="pl-PL" sz="2000" dirty="0"/>
              <a:t>Regulacje prawne związane z epidemią COVID-19 pobyt w Polsce po dniu 14.03.2020r. - jak to działa? przykłady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2E9EF08D-8EFE-414E-8F8E-D74177294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258947"/>
              </p:ext>
            </p:extLst>
          </p:nvPr>
        </p:nvGraphicFramePr>
        <p:xfrm>
          <a:off x="251520" y="1397000"/>
          <a:ext cx="8640960" cy="4480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15910335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52723155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4577610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52886923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72951115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207140464"/>
                    </a:ext>
                  </a:extLst>
                </a:gridCol>
              </a:tblGrid>
              <a:tr h="1493424"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Tytuł pobytowy</a:t>
                      </a:r>
                    </a:p>
                  </a:txBody>
                  <a:tcPr>
                    <a:solidFill>
                      <a:srgbClr val="0063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Wiza D krajowa </a:t>
                      </a:r>
                    </a:p>
                  </a:txBody>
                  <a:tcPr>
                    <a:solidFill>
                      <a:srgbClr val="008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Wiza C </a:t>
                      </a:r>
                      <a:r>
                        <a:rPr lang="pl-PL" sz="1000" dirty="0" err="1">
                          <a:solidFill>
                            <a:schemeClr val="bg1"/>
                          </a:solidFill>
                        </a:rPr>
                        <a:t>Schengen</a:t>
                      </a:r>
                      <a:endParaRPr lang="pl-PL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8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Pobyt czasowy wydany w Polsce </a:t>
                      </a:r>
                    </a:p>
                  </a:txBody>
                  <a:tcPr>
                    <a:solidFill>
                      <a:srgbClr val="008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Ruch bezwizowy np. Ukraina</a:t>
                      </a:r>
                    </a:p>
                  </a:txBody>
                  <a:tcPr>
                    <a:solidFill>
                      <a:srgbClr val="0083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Dokument pobytowy wydane przez inny kraj </a:t>
                      </a:r>
                      <a:r>
                        <a:rPr lang="pl-PL" sz="1000" dirty="0" err="1">
                          <a:solidFill>
                            <a:schemeClr val="bg1"/>
                          </a:solidFill>
                        </a:rPr>
                        <a:t>Schengen</a:t>
                      </a:r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 np. Francja</a:t>
                      </a:r>
                    </a:p>
                  </a:txBody>
                  <a:tcPr>
                    <a:solidFill>
                      <a:srgbClr val="0083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59958"/>
                  </a:ext>
                </a:extLst>
              </a:tr>
              <a:tr h="1493424"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Pobyt w Polsce</a:t>
                      </a:r>
                    </a:p>
                  </a:txBody>
                  <a:tcPr>
                    <a:solidFill>
                      <a:srgbClr val="0063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Przedłużony pobyt z mocy prawa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Warunkowy legalny pobyt; należy złożyć wniosek o pobyt czasowy (w przedłużonym terminie)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Przedłużony pobyt z mocy prawa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Warunkowy legalny pobyt; należy złożyć wniosek o pobyt czasowy (w przedłużonym terminie)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Warunkowy legalny pobyt; należy złożyć wniosek o pobyt czasowy (w przedłużonym terminie)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385591"/>
                  </a:ext>
                </a:extLst>
              </a:tr>
              <a:tr h="1493424"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Powrót do Polski </a:t>
                      </a:r>
                    </a:p>
                  </a:txBody>
                  <a:tcPr>
                    <a:solidFill>
                      <a:srgbClr val="0063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Jeśli wiza „</a:t>
                      </a:r>
                      <a:r>
                        <a:rPr lang="pl-PL" sz="1000" dirty="0" err="1">
                          <a:solidFill>
                            <a:srgbClr val="0070C0"/>
                          </a:solidFill>
                        </a:rPr>
                        <a:t>multi</a:t>
                      </a:r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” umożliwiony wyjazd z Polski do kraju pochodzenia i ponowny wjazd na tej wizie do Polski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Jeśli pobyt uznany za legalny, Cudzoziemiec wyjeżdżając z Polski traci te uprawnienia i nie jest uprawniony do ponownego wjazdu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Termin ważności karty przedłużony; umożliwiony wjazd do Polski na podstawie tej karty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Jeśli pobyt uznany za legalny, Cudzoziemiec wyjeżdżając z Polski traci te uprawnienia i nie jest uprawniony do ponownego wjazdu</a:t>
                      </a:r>
                    </a:p>
                    <a:p>
                      <a:endParaRPr lang="pl-PL" sz="1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rgbClr val="0070C0"/>
                          </a:solidFill>
                        </a:rPr>
                        <a:t>Jeśli pobyt uznany za legalny, Cudzoziemiec wyjeżdżając z Polski traci te uprawnienia i nie jest uprawniony do ponownego wjazdu</a:t>
                      </a:r>
                    </a:p>
                    <a:p>
                      <a:endParaRPr lang="pl-PL" sz="1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028572"/>
                  </a:ext>
                </a:extLst>
              </a:tr>
            </a:tbl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EAC6BC1A-E936-4ACB-BE9A-469A96F2AB01}"/>
              </a:ext>
            </a:extLst>
          </p:cNvPr>
          <p:cNvSpPr/>
          <p:nvPr/>
        </p:nvSpPr>
        <p:spPr>
          <a:xfrm>
            <a:off x="251520" y="6061751"/>
            <a:ext cx="2736304" cy="192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700" dirty="0">
                <a:solidFill>
                  <a:srgbClr val="0083A5"/>
                </a:solidFill>
                <a:latin typeface="+mj-lt"/>
              </a:rPr>
              <a:t>https://udsc.gov.pl/cudzoziemcy/epidemia-koronawirusa/</a:t>
            </a:r>
          </a:p>
        </p:txBody>
      </p:sp>
    </p:spTree>
    <p:extLst>
      <p:ext uri="{BB962C8B-B14F-4D97-AF65-F5344CB8AC3E}">
        <p14:creationId xmlns:p14="http://schemas.microsoft.com/office/powerpoint/2010/main" val="2596217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771800" y="3356992"/>
            <a:ext cx="6046440" cy="2376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2200" dirty="0">
                <a:solidFill>
                  <a:srgbClr val="0083A5"/>
                </a:solidFill>
                <a:latin typeface="Open Sans" pitchFamily="32" charset="0"/>
              </a:rPr>
              <a:t>Plac Wolności 17, 61-739 Poznań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2200" dirty="0">
                <a:solidFill>
                  <a:srgbClr val="0083A5"/>
                </a:solidFill>
                <a:latin typeface="Open Sans" pitchFamily="32" charset="0"/>
              </a:rPr>
              <a:t>Informacja: +48 61 850 87 77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2200" dirty="0">
                <a:solidFill>
                  <a:srgbClr val="0083A5"/>
                </a:solidFill>
                <a:latin typeface="Open Sans" pitchFamily="32" charset="0"/>
              </a:rPr>
              <a:t>e-mail: </a:t>
            </a:r>
            <a:r>
              <a:rPr lang="pl-PL" sz="2200" dirty="0">
                <a:solidFill>
                  <a:srgbClr val="00B0F0"/>
                </a:solidFill>
                <a:latin typeface="Open Sans" pitchFamily="3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sc@poznan.uw.gov.pl</a:t>
            </a:r>
            <a:endParaRPr lang="pl-PL" sz="2200" dirty="0">
              <a:solidFill>
                <a:srgbClr val="00B0F0"/>
              </a:solidFill>
              <a:latin typeface="Open Sans" pitchFamily="32" charset="0"/>
            </a:endParaRP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2200" dirty="0">
                <a:solidFill>
                  <a:srgbClr val="0083A5"/>
                </a:solidFill>
                <a:latin typeface="Open Sans" pitchFamily="32" charset="0"/>
              </a:rPr>
              <a:t>Strona www: </a:t>
            </a:r>
            <a:r>
              <a:rPr lang="pl-PL" sz="2200" dirty="0">
                <a:solidFill>
                  <a:srgbClr val="00B0F0"/>
                </a:solidFill>
                <a:latin typeface="Open Sans" pitchFamily="3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www.migrant.poznan.uw.gov.pl</a:t>
            </a:r>
            <a:r>
              <a:rPr lang="pl-PL" sz="2200" dirty="0">
                <a:solidFill>
                  <a:srgbClr val="00B0F0"/>
                </a:solidFill>
                <a:latin typeface="Open Sans" pitchFamily="32" charset="0"/>
              </a:rPr>
              <a:t> 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2200" dirty="0">
                <a:solidFill>
                  <a:srgbClr val="0083A5"/>
                </a:solidFill>
                <a:latin typeface="Open Sans" pitchFamily="32" charset="0"/>
              </a:rPr>
              <a:t>Godziny urzędowania: Pon.:9:30-18:00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2200" dirty="0">
                <a:solidFill>
                  <a:srgbClr val="0083A5"/>
                </a:solidFill>
                <a:latin typeface="Open Sans" pitchFamily="32" charset="0"/>
              </a:rPr>
              <a:t>                      Wt.-Pt.: 8:15-15:15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3710DD42-8499-483A-812F-9E6965830F1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212976"/>
            <a:ext cx="1224182" cy="1224182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C5542106-19E9-4AAA-B012-03F3164B65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608" y="836758"/>
            <a:ext cx="6465925" cy="216024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48E42001-81BB-4CAF-ACE3-5F109B9934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7544" y="6021242"/>
            <a:ext cx="2085013" cy="451143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0450223E-4874-4700-93C9-AA11F551B471}"/>
              </a:ext>
            </a:extLst>
          </p:cNvPr>
          <p:cNvSpPr txBox="1"/>
          <p:nvPr/>
        </p:nvSpPr>
        <p:spPr>
          <a:xfrm>
            <a:off x="3059832" y="5914414"/>
            <a:ext cx="4293163" cy="6647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Bezpieczna Przystań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Projekt „Kierunek: Wielkopolska. Sprawny Urząd bliżej migranta – etap II”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Współfinansowany z Programu Krajowego Funduszu Azylu, Migracji i 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Integracji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087563"/>
            <a:ext cx="7772400" cy="2709589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4400" dirty="0"/>
              <a:t>Procedury </a:t>
            </a:r>
            <a:r>
              <a:rPr lang="pl-PL" sz="4400" dirty="0">
                <a:solidFill>
                  <a:srgbClr val="0083A5"/>
                </a:solidFill>
              </a:rPr>
              <a:t> </a:t>
            </a:r>
            <a:br>
              <a:rPr lang="pl-PL" sz="4400" dirty="0"/>
            </a:br>
            <a:r>
              <a:rPr lang="pl-PL" sz="4400" dirty="0">
                <a:solidFill>
                  <a:srgbClr val="0083A5"/>
                </a:solidFill>
              </a:rPr>
              <a:t>Legalizacji Pobytu</a:t>
            </a:r>
            <a:br>
              <a:rPr lang="pl-PL" sz="4400" dirty="0">
                <a:solidFill>
                  <a:srgbClr val="0083A5"/>
                </a:solidFill>
              </a:rPr>
            </a:br>
            <a:r>
              <a:rPr lang="pl-PL" sz="4400" dirty="0">
                <a:solidFill>
                  <a:srgbClr val="0083A5"/>
                </a:solidFill>
              </a:rPr>
              <a:t>- zezwolenie na pobyt czasowy ze względu na studia stacjonarne w Polsce</a:t>
            </a:r>
            <a:br>
              <a:rPr lang="pl-PL" sz="4400" dirty="0">
                <a:solidFill>
                  <a:srgbClr val="00A6AA"/>
                </a:solidFill>
              </a:rPr>
            </a:br>
            <a:endParaRPr lang="pl-PL" sz="4400" dirty="0">
              <a:solidFill>
                <a:srgbClr val="74C6C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180ECA-7C56-4E34-8DF9-17442C7D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2163"/>
            <a:ext cx="7770813" cy="363538"/>
          </a:xfrm>
        </p:spPr>
        <p:txBody>
          <a:bodyPr/>
          <a:lstStyle/>
          <a:p>
            <a:r>
              <a:rPr lang="pl-PL" dirty="0"/>
              <a:t>Złożenie wniosku </a:t>
            </a:r>
          </a:p>
        </p:txBody>
      </p:sp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05DE3EDE-1C6D-4306-A4D5-7777D58B6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222312"/>
              </p:ext>
            </p:extLst>
          </p:nvPr>
        </p:nvGraphicFramePr>
        <p:xfrm>
          <a:off x="179512" y="692696"/>
          <a:ext cx="8784976" cy="58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F98E044B-B101-401F-87C8-614B46E37A5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28094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92163"/>
            <a:ext cx="7772400" cy="1511300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Wniosek składa się</a:t>
            </a:r>
            <a:br>
              <a:rPr lang="pl-PL" dirty="0"/>
            </a:br>
            <a:r>
              <a:rPr lang="pl-PL" dirty="0">
                <a:solidFill>
                  <a:srgbClr val="00A6AA"/>
                </a:solidFill>
              </a:rPr>
              <a:t>osobiście</a:t>
            </a:r>
            <a:endParaRPr lang="en-US" dirty="0">
              <a:solidFill>
                <a:srgbClr val="00A6AA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55976" y="2303463"/>
            <a:ext cx="4536504" cy="4005857"/>
          </a:xfrm>
        </p:spPr>
        <p:txBody>
          <a:bodyPr/>
          <a:lstStyle/>
          <a:p>
            <a:pPr marL="0" indent="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l-PL" sz="2000" dirty="0"/>
              <a:t>W szczególnych przypadkach wniosek może zostać wysłany za pośrednictwem operatora pocztowego jednak nie później niż w ostatnim dniu legalnego pobytu w Polsce (list polecony Poczta Polska)</a:t>
            </a:r>
          </a:p>
          <a:p>
            <a:pPr marL="0" indent="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l-PL" sz="2000" dirty="0"/>
              <a:t>Wysłanie wniosku za pośrednictwem poczty nie oznacza LEGALNEGO pobytu w Polsce. Należy złożyć oryginały dokumentów (paszport itd.) złożyć odciski palców</a:t>
            </a:r>
            <a:endParaRPr lang="en-US" sz="200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852936"/>
            <a:ext cx="3692608" cy="20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ADBDFB3A-8674-48C5-B064-62FF4B0B3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5013176"/>
            <a:ext cx="1377815" cy="2194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Wymagane dokumenty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412776"/>
            <a:ext cx="7200900" cy="5445223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Formularz wniosku o pobyt czasowy </a:t>
            </a:r>
          </a:p>
          <a:p>
            <a:pPr marL="1689100" lvl="3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000" dirty="0"/>
              <a:t>Link do formularza: </a:t>
            </a:r>
            <a:r>
              <a:rPr lang="pl-PL" sz="1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https://migrant.poznan.uw.gov.pl/pl/do-pobrania/wniosek-zezwolenie-na-pobyt-czasowy-formularz-obowiazujacy-od-27-kwietnia-2019-roku</a:t>
            </a:r>
            <a:r>
              <a:rPr lang="pl-PL" sz="1000" dirty="0"/>
              <a:t> </a:t>
            </a:r>
            <a:endParaRPr lang="en-US" sz="10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Ksero paszportu + oryginał do okazania </a:t>
            </a: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Dowód opłaty skarbowej </a:t>
            </a:r>
            <a:r>
              <a:rPr lang="en-US" sz="1800" dirty="0"/>
              <a:t>-  340 PLN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4 zdjęcia biometryczne (nie mogą być starsze niż 6 m-</a:t>
            </a:r>
            <a:r>
              <a:rPr lang="pl-PL" sz="1800" dirty="0" err="1"/>
              <a:t>cy</a:t>
            </a:r>
            <a:r>
              <a:rPr lang="pl-PL" sz="1800" dirty="0"/>
              <a:t>)</a:t>
            </a: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Aktualne potwierdzenie objęcia ubezpieczeniem zdrowotnym 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Aktualne dokumenty potwierdzające posiadanie wystarczających środków na utrzymanie w Polsce </a:t>
            </a:r>
            <a:endParaRPr lang="en-US" sz="18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Aktualne zaświadczenie z uczelni w Polsce na odpowiednim formularzu + dowód opłaty za studia</a:t>
            </a: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Wypełnione i podpisane oświadczenie o wysokości kosztów zamieszkania</a:t>
            </a:r>
          </a:p>
          <a:p>
            <a:pPr marL="908050" lvl="2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866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078D4B-E8CC-4545-963D-25D031CCB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1" y="548681"/>
            <a:ext cx="6408713" cy="576063"/>
          </a:xfrm>
        </p:spPr>
        <p:txBody>
          <a:bodyPr/>
          <a:lstStyle/>
          <a:p>
            <a:r>
              <a:rPr lang="pl-PL" dirty="0"/>
              <a:t>Zaświadczenia z uczelni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AA65C8-435B-4665-8BB8-73504CFDF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3"/>
            <a:ext cx="8228013" cy="5472608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Zaświadczenie o kontynuacji studiów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Podpisane przez osobę upoważnioną (rektor lub osoby przez rektora upoważnione)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Aktualne na dany semestr!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Na poprawnym wzorze formularza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 dołączonym odpisem karty ocen (w przypadku kontynuacji studiów)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Dowód uiszczenia opłaty za studia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Informacja o uregulowaniu opłaty za studia w bieżącym semestrze zawarta w/w zaświadczeniu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Oddzielne zaświadczenie z uczelni potwierdzające uregulowanie opłaty za studia w danym semestrze/roku studiów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Informacja o zwolnieniu z opłaty za studia zawarta w/w zaświadczeniu o kontynuacji studiów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Dowód uiszczenia opłaty za studia za dany semestr/rok nauki z dokumentem potwierdzającym wysokość opłat za studia (umowa zawarta z uczelnią itp.)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55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9216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Ubezpieczenie zdrowotne</a:t>
            </a:r>
            <a:br>
              <a:rPr lang="pl-PL" dirty="0"/>
            </a:br>
            <a:r>
              <a:rPr lang="pl-PL" sz="2400" dirty="0">
                <a:solidFill>
                  <a:srgbClr val="00A6AA"/>
                </a:solidFill>
              </a:rPr>
              <a:t>Prywatna polisa       LUB            Umowa z NFZ</a:t>
            </a:r>
            <a:br>
              <a:rPr lang="pl-PL" sz="2400" dirty="0">
                <a:solidFill>
                  <a:srgbClr val="00A6AA"/>
                </a:solidFill>
              </a:rPr>
            </a:br>
            <a:r>
              <a:rPr lang="pl-PL" sz="2400" dirty="0">
                <a:solidFill>
                  <a:srgbClr val="00A6AA"/>
                </a:solidFill>
              </a:rPr>
              <a:t>                                                   </a:t>
            </a:r>
            <a:endParaRPr lang="pl-PL" sz="1200" dirty="0">
              <a:solidFill>
                <a:srgbClr val="74C6C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2636912"/>
            <a:ext cx="4176464" cy="3672408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800" dirty="0"/>
              <a:t>Ubezpieczenie musi pokrywać pełne koszty leczenia w Polsce </a:t>
            </a:r>
            <a:endParaRPr lang="en-US" sz="18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800" dirty="0"/>
              <a:t>Ubezpieczenie musi być ważne w dniu wydania zezwolenia </a:t>
            </a:r>
            <a:endParaRPr lang="en-US" sz="1800" dirty="0"/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Umowa i potwierdzenia uregulowania opłaty</a:t>
            </a:r>
            <a:endParaRPr lang="en-US" sz="16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860032" y="2780928"/>
            <a:ext cx="4104456" cy="3322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Umowa w oryginale (do wglądu lub do akt/ kopia potwierdzona notarialnie)</a:t>
            </a:r>
            <a:endParaRPr lang="pl-PL" kern="0" dirty="0">
              <a:solidFill>
                <a:srgbClr val="00638E"/>
              </a:solidFill>
              <a:latin typeface="+mn-lt"/>
              <a:ea typeface="+mn-ea"/>
            </a:endParaRPr>
          </a:p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Potwierdzenia uregulowania składek na ubezpieczenie</a:t>
            </a:r>
            <a:r>
              <a:rPr lang="pl-PL" kern="0" dirty="0">
                <a:solidFill>
                  <a:srgbClr val="00638E"/>
                </a:solidFill>
                <a:latin typeface="+mn-lt"/>
                <a:ea typeface="+mn-ea"/>
              </a:rPr>
              <a:t> od zawarcia umowy i ważne na dzień wydawania zezwolenia </a:t>
            </a:r>
            <a:endParaRPr kumimoji="0" lang="pl-PL" b="0" i="0" u="none" strike="noStrike" kern="0" cap="none" spc="0" normalizeH="0" baseline="0" noProof="0" dirty="0">
              <a:ln>
                <a:noFill/>
              </a:ln>
              <a:solidFill>
                <a:srgbClr val="00638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20687"/>
            <a:ext cx="7772400" cy="1368153"/>
          </a:xfrm>
          <a:noFill/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dirty="0"/>
              <a:t>Środki na utrzymanie</a:t>
            </a:r>
            <a:br>
              <a:rPr lang="pl-PL" dirty="0"/>
            </a:br>
            <a:r>
              <a:rPr lang="pl-PL" sz="1800" spc="-1" dirty="0">
                <a:solidFill>
                  <a:srgbClr val="0083A5"/>
                </a:solidFill>
                <a:uFill>
                  <a:solidFill>
                    <a:srgbClr val="FFFFFF"/>
                  </a:solidFill>
                </a:uFill>
              </a:rPr>
              <a:t>701PLN na miesiąc (528zł jeśli członkowie rodziny są w Polsce i wspólnie zamieszkują), po odliczeniu kosztów zamieszkania*, z uwzględnieniem okresu studiów</a:t>
            </a:r>
            <a:b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988840"/>
            <a:ext cx="4176464" cy="4680520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Oficjalne stypendium (z uczelni przyjmującej, stypendium rządowe itp.)</a:t>
            </a:r>
            <a:endParaRPr lang="en-US" sz="16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Aktualne zaświadczenie o stanie konta bankowego z banku w Polsce – podpisane i opieczętowane przez pracownika banku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Zaświadczenie o zatrudnieniu i wysokości zarobków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Czeki podróżne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Zaświadczenie z banku o limicie na karcie kredytowej</a:t>
            </a:r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200" dirty="0"/>
              <a:t>Dokumenty nie mogą być wydane wcześniej niż 30 dni przed złożeniem wniosku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39544" y="2420889"/>
            <a:ext cx="4104456" cy="1656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sz="1600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200zł na bilet powrotny </a:t>
            </a:r>
          </a:p>
          <a:p>
            <a:pPr marL="850900" lvl="1" indent="0" hangingPunct="1">
              <a:lnSpc>
                <a:spcPct val="102000"/>
              </a:lnSpc>
              <a:spcAft>
                <a:spcPts val="1413"/>
              </a:spcAft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sz="1200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</a:rPr>
              <a:t>(dla krajów sąsiadujących z Polską )</a:t>
            </a:r>
            <a:endParaRPr lang="pl-PL" sz="1200" kern="0" dirty="0">
              <a:solidFill>
                <a:srgbClr val="00638E"/>
              </a:solidFill>
              <a:latin typeface="+mn-lt"/>
              <a:ea typeface="+mn-ea"/>
            </a:endParaRPr>
          </a:p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sz="1600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2500zł</a:t>
            </a:r>
            <a:r>
              <a:rPr kumimoji="0" lang="pl-PL" sz="1600" b="0" i="0" u="none" strike="noStrike" kern="0" cap="none" spc="0" normalizeH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bilet powrotny </a:t>
            </a:r>
          </a:p>
          <a:p>
            <a:pPr marL="850900" lvl="1" indent="0" hangingPunct="1">
              <a:lnSpc>
                <a:spcPct val="102000"/>
              </a:lnSpc>
              <a:spcAft>
                <a:spcPts val="1413"/>
              </a:spcAft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sz="1200" b="0" i="0" u="none" strike="noStrike" kern="0" cap="none" spc="0" normalizeH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(dla innym krajów )</a:t>
            </a:r>
            <a:endParaRPr kumimoji="0" lang="pl-PL" sz="1200" b="0" i="0" u="none" strike="noStrike" kern="0" cap="none" spc="0" normalizeH="0" baseline="0" noProof="0" dirty="0">
              <a:ln>
                <a:noFill/>
              </a:ln>
              <a:solidFill>
                <a:srgbClr val="00638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B9BD1A32-F833-4356-A40F-57891166F669}"/>
              </a:ext>
            </a:extLst>
          </p:cNvPr>
          <p:cNvSpPr txBox="1"/>
          <p:nvPr/>
        </p:nvSpPr>
        <p:spPr>
          <a:xfrm>
            <a:off x="6216066" y="5756296"/>
            <a:ext cx="2915816" cy="550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83A5"/>
                </a:solidFill>
              </a:rPr>
              <a:t>*</a:t>
            </a:r>
            <a:r>
              <a:rPr lang="pl-PL" sz="1400" dirty="0">
                <a:solidFill>
                  <a:srgbClr val="0083A5"/>
                </a:solidFill>
              </a:rPr>
              <a:t>koszty zamieszkania nie dotyczą obywateli Białorusi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A56AD0F-C19E-45EE-BD3B-0C0D624D6C80}"/>
              </a:ext>
            </a:extLst>
          </p:cNvPr>
          <p:cNvSpPr txBox="1"/>
          <p:nvPr/>
        </p:nvSpPr>
        <p:spPr>
          <a:xfrm>
            <a:off x="6012159" y="4293096"/>
            <a:ext cx="2915816" cy="1179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0083A5"/>
                </a:solidFill>
                <a:latin typeface="+mj-lt"/>
              </a:rPr>
              <a:t>Jak liczyć wystarczające środki na utrzymanie w Polsce?</a:t>
            </a:r>
          </a:p>
          <a:p>
            <a:r>
              <a:rPr lang="pl-PL" sz="1200" dirty="0">
                <a:solidFill>
                  <a:srgbClr val="0083A5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https://migrant.poznan.uw.gov.pl/pl/faq/ile-srodkow-finansowych-powinienem-wykazac-uzyskac-zezwolenie-na-pobyt-czasowy-ze-wzgledu-na</a:t>
            </a:r>
            <a:r>
              <a:rPr lang="pl-PL" sz="1200" dirty="0">
                <a:solidFill>
                  <a:srgbClr val="0083A5"/>
                </a:solidFill>
                <a:latin typeface="+mj-lt"/>
              </a:rPr>
              <a:t>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E3BBB81E-C835-42F4-B3CF-A493259B44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179201"/>
            <a:ext cx="504079" cy="50407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Open Sans"/>
        <a:ea typeface="Microsoft YaHei"/>
        <a:cs typeface=""/>
      </a:majorFont>
      <a:minorFont>
        <a:latin typeface="Open Sans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2060</Words>
  <Application>Microsoft Office PowerPoint</Application>
  <PresentationFormat>Pokaz na ekranie (4:3)</PresentationFormat>
  <Paragraphs>309</Paragraphs>
  <Slides>29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5" baseType="lpstr">
      <vt:lpstr>Microsoft YaHei</vt:lpstr>
      <vt:lpstr>Arial</vt:lpstr>
      <vt:lpstr>Calibri</vt:lpstr>
      <vt:lpstr>Open Sans</vt:lpstr>
      <vt:lpstr>Times New Roman</vt:lpstr>
      <vt:lpstr>Motyw pakietu Office</vt:lpstr>
      <vt:lpstr>Prezentacja programu PowerPoint</vt:lpstr>
      <vt:lpstr>Omówimy: </vt:lpstr>
      <vt:lpstr>Procedury   Legalizacji Pobytu - zezwolenie na pobyt czasowy ze względu na studia stacjonarne w Polsce </vt:lpstr>
      <vt:lpstr>Złożenie wniosku </vt:lpstr>
      <vt:lpstr>Wniosek składa się osobiście</vt:lpstr>
      <vt:lpstr>Wymagane dokumenty </vt:lpstr>
      <vt:lpstr>Zaświadczenia z uczelni</vt:lpstr>
      <vt:lpstr>Ubezpieczenie zdrowotne Prywatna polisa       LUB            Umowa z NFZ                                                    </vt:lpstr>
      <vt:lpstr>Środki na utrzymanie 701PLN na miesiąc (528zł jeśli członkowie rodziny są w Polsce i wspólnie zamieszkują), po odliczeniu kosztów zamieszkania*, z uwzględnieniem okresu studiów </vt:lpstr>
      <vt:lpstr>Koszty zamieszkania</vt:lpstr>
      <vt:lpstr>Studia stacjonarne a praca</vt:lpstr>
      <vt:lpstr> POPEŁNIANE BŁĘDY</vt:lpstr>
      <vt:lpstr>Okres zezwolenia </vt:lpstr>
      <vt:lpstr>Karta pobytu </vt:lpstr>
      <vt:lpstr>Ważne </vt:lpstr>
      <vt:lpstr>Numery kont bankowych</vt:lpstr>
      <vt:lpstr>Procedury   Legalizacji Pobytu - obywatele krajów UE + Szwajcaria i Norwegia</vt:lpstr>
      <vt:lpstr>Wymagane dokumenty</vt:lpstr>
      <vt:lpstr>     Obywatele Wielkiej Brytanii oraz członkowie ich rodzin, którzy nie są beneficjentami Umowy Wystąpienia po upływie okresu przejściowego (NIE byli w Polsce przed 2021r.) będą podlegać ogólnym zasadom wjazdu i pobytu na terytorium Polski odnoszące się do obywateli państw trzecich     zezwolenie na pobyt czasowy  ulotka informacyjna:  https://migrant.poznan.uw.gov.pl/pl/procedury/poradniki-do-pobrania    </vt:lpstr>
      <vt:lpstr> Regulacje prawne związane  z epidemią COVID-19</vt:lpstr>
      <vt:lpstr>    Specjalne rozwiązania prawne dla cudzoziemców w okresie epidemii  </vt:lpstr>
      <vt:lpstr>Regulacje prawne związane  z epidemią COVID-19</vt:lpstr>
      <vt:lpstr>Regulacje prawne związane  z epidemią COVID-19 c.d.</vt:lpstr>
      <vt:lpstr>Regulacje prawne związane  z epidemią COVID-19 c.d.</vt:lpstr>
      <vt:lpstr>Przedłużenia „covidowe”- ważne informacje</vt:lpstr>
      <vt:lpstr>Przedłużenia „covidowe”- ważne informacje c.d.</vt:lpstr>
      <vt:lpstr>Regulacje prawne związane z epidemią COVID-19 pobyt w Polsce w dniu 14.03.2020r. - jak to działa? przykłady</vt:lpstr>
      <vt:lpstr>Regulacje prawne związane z epidemią COVID-19 pobyt w Polsce po dniu 14.03.2020r. - jak to działa? przykłady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Asia</dc:creator>
  <cp:lastModifiedBy>Marta Chojnacka</cp:lastModifiedBy>
  <cp:revision>113</cp:revision>
  <cp:lastPrinted>1601-01-01T00:00:00Z</cp:lastPrinted>
  <dcterms:created xsi:type="dcterms:W3CDTF">1601-01-01T00:00:00Z</dcterms:created>
  <dcterms:modified xsi:type="dcterms:W3CDTF">2021-10-11T18:52:41Z</dcterms:modified>
</cp:coreProperties>
</file>