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65" r:id="rId2"/>
    <p:sldId id="256" r:id="rId3"/>
    <p:sldId id="257" r:id="rId4"/>
    <p:sldId id="259" r:id="rId5"/>
    <p:sldId id="260" r:id="rId6"/>
    <p:sldId id="261" r:id="rId7"/>
    <p:sldId id="258" r:id="rId8"/>
    <p:sldId id="264" r:id="rId9"/>
    <p:sldId id="266" r:id="rId10"/>
    <p:sldId id="267" r:id="rId11"/>
    <p:sldId id="268" r:id="rId12"/>
    <p:sldId id="262" r:id="rId13"/>
    <p:sldId id="269" r:id="rId14"/>
    <p:sldId id="263" r:id="rId15"/>
    <p:sldId id="280" r:id="rId16"/>
    <p:sldId id="273" r:id="rId17"/>
    <p:sldId id="274" r:id="rId18"/>
    <p:sldId id="275" r:id="rId19"/>
    <p:sldId id="277" r:id="rId20"/>
    <p:sldId id="276" r:id="rId21"/>
    <p:sldId id="270" r:id="rId22"/>
    <p:sldId id="278" r:id="rId23"/>
    <p:sldId id="271" r:id="rId24"/>
    <p:sldId id="272" r:id="rId25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4B58E-A04B-42CA-BEE6-952FD12957D2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58349-D83B-42CF-9503-DF74EE94B0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5505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58349-D83B-42CF-9503-DF74EE94B0EA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702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33891D-9B1C-4BFD-8E2A-63C2C6E50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6BC2400-3CED-4E4B-B737-0F24B90569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80C7BB4-00ED-4977-8304-04AFBC924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FA6F-2FD0-476B-864D-2A2B57D43D59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1F27282-4671-4C8F-9871-F992AC24F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4FC84AD-933F-49F3-9E2B-00CA2285E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4B54-8918-4426-B48D-75ACA89D3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2229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548DAE-1DE1-4A7F-9FD0-147BED785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CF13E2C-CEF0-447F-AE8E-42508FC68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C28A6DE-2A04-4C05-BD85-55EA7E148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FA6F-2FD0-476B-864D-2A2B57D43D59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C00C80F-2513-4527-9FD2-B04B542F5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964D6E8-8456-4B17-9580-D0281ACAB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4B54-8918-4426-B48D-75ACA89D3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154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0908FA72-13C6-422E-96C6-1E26FF5E14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E5604F2-81BD-4F4A-BA51-52FB8DE568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30629CD-69DC-4964-A2EC-0DF71DD85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FA6F-2FD0-476B-864D-2A2B57D43D59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DEF11BC-47B7-4586-8814-F1243F31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41FC4DF-48DA-4BFD-8B33-F46C7F551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4B54-8918-4426-B48D-75ACA89D3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8631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386B36-865A-4787-8702-F3B7CAB9F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99E556-C750-457B-8B86-9D82EF203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40EEADE-141D-42AC-A197-A8CCCD49E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FA6F-2FD0-476B-864D-2A2B57D43D59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EEA2E87-BF13-49D3-A189-322FD5A7E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6E6217E-50E9-4EBB-ABE5-0B8381792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4B54-8918-4426-B48D-75ACA89D3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088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D2A31D-BF57-4EEF-B1E2-376D9E235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D6EF596-DBA0-43B2-B57C-F57D9886F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48C76F2-EED7-42F2-97CB-67E209D5E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FA6F-2FD0-476B-864D-2A2B57D43D59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700221F-DFE4-458F-86C3-06EE8F8C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95E7088-05EB-4857-947D-C312F450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4B54-8918-4426-B48D-75ACA89D3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729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AC3001-B3E5-4086-825E-3BD2417EE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DED667-C4A8-44D6-A71B-89C4990E0A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ED2FE41-00F5-4951-931A-071B30F3A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01C03F4-4213-44C3-B38C-2AAD2403D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FA6F-2FD0-476B-864D-2A2B57D43D59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7EA35DA-7AD0-4E66-B216-989D084D2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44BC2AC-67CC-42B7-9F2E-5617D3BA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4B54-8918-4426-B48D-75ACA89D3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1781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6712DB-F7C2-477A-A38E-49FA9D8B6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9433E9B-649F-467F-B27F-5CBEEB69B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5A958D4-09B7-441B-8EB3-763B51994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6BA410E-695A-4B40-81F7-348AE0F0A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8926EC4-8AB2-448F-BED4-43F46A0B99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A79D6A5-A624-4B6C-A3E5-F26343767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FA6F-2FD0-476B-864D-2A2B57D43D59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241EBE6-062D-4B76-B359-5A8798E56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CE7730B-094B-42EF-8230-81E03C6CA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4B54-8918-4426-B48D-75ACA89D3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7514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AAC785-36CD-40BA-85CC-691D0B6E5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931C974-B78A-4CDF-A3EF-A44D2BF9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FA6F-2FD0-476B-864D-2A2B57D43D59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D7C96EE-B0AB-4ADD-B9D6-4F8D7FAA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48AC76D-1463-4982-90A1-6B2335480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4B54-8918-4426-B48D-75ACA89D3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3887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5FBB6B75-4383-4329-90FD-F33E302DA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FA6F-2FD0-476B-864D-2A2B57D43D59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B3C94826-FB19-441A-ACB8-D67DA28DC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B05CF98-A86E-4A96-A52B-7585CFFCF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4B54-8918-4426-B48D-75ACA89D3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221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BB3629-F024-48B0-848B-B4BB0BF28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0568F4-3B11-4F55-86DE-67A9DA951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3C678BE-D509-4E51-B199-E0BE3211A1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0511ED7-AF95-4977-BF66-BF040F957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FA6F-2FD0-476B-864D-2A2B57D43D59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B728518-5A9C-40B6-B05A-2E8904513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7CAB494-189F-4EE0-88C1-88007F3C8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4B54-8918-4426-B48D-75ACA89D3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750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FB9B93-E71A-4304-BF96-5E64E89F0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8EEF609-6042-49A6-B279-56160A88D8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AF8733A-A24F-40E1-A839-EAFE5A400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E39543C-FC63-413F-850D-DC8B2BEC1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FA6F-2FD0-476B-864D-2A2B57D43D59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600AB75-09C4-461C-A93F-DC2ACBC93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BB9FAC8-9033-47EF-973E-133608D48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4B54-8918-4426-B48D-75ACA89D3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891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DC0AE8D-762C-4FC1-AC5D-C579C382F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4B54602-CACB-43E5-9C71-E59C80257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FDF5D36-A72F-42E1-8AE2-5BD07CCE35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4FA6F-2FD0-476B-864D-2A2B57D43D59}" type="datetimeFigureOut">
              <a:rPr lang="pl-PL" smtClean="0"/>
              <a:t>22.11.2021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728418A-7FDA-4AC0-8877-430210713B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42A9E6A-7C80-4A1E-9F33-C9893FC71C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14B54-8918-4426-B48D-75ACA89D3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005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attachment/46853c48-eff8-4e0b-b162-9a8580d9b49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.pl/attachment/daf41264-171f-4c23-8b30-f53c5f5f0ca8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attachment/edb51c0d-9703-4e3c-b9b7-0885aab24ae9" TargetMode="External"/><Relationship Id="rId2" Type="http://schemas.openxmlformats.org/officeDocument/2006/relationships/hyperlink" Target="https://www.gov.pl/attachment/76f0e66c-244e-4435-9a98-d775e3bf953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.pl/attachment/fb60a579-692d-49bb-9ef8-35bd7a8b01c7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edukacja-i-nauka/umowy-dwustronne-dotyczace-uznawalnosci-wyksztalcenia#dowiedz" TargetMode="External"/><Relationship Id="rId2" Type="http://schemas.openxmlformats.org/officeDocument/2006/relationships/hyperlink" Target="https://traktaty.msz.gov.pl/umowa-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hed.net/home.php" TargetMode="External"/><Relationship Id="rId2" Type="http://schemas.openxmlformats.org/officeDocument/2006/relationships/hyperlink" Target="https://www.nuffic.nl/en/subjects/diploma/education-systems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wns@ko.poznan.p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attachment/07ba0b16-88d9-499d-857f-77b66ec38022" TargetMode="External"/><Relationship Id="rId2" Type="http://schemas.openxmlformats.org/officeDocument/2006/relationships/hyperlink" Target="https://www.gov.pl/attachment/6e736a35-4ab2-4ebf-8dec-3008334bb3d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B235FD6F-E55C-439C-9561-3858DD74A5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384" y="1271016"/>
            <a:ext cx="7242048" cy="2660904"/>
          </a:xfrm>
        </p:spPr>
      </p:pic>
    </p:spTree>
    <p:extLst>
      <p:ext uri="{BB962C8B-B14F-4D97-AF65-F5344CB8AC3E}">
        <p14:creationId xmlns:p14="http://schemas.microsoft.com/office/powerpoint/2010/main" val="2584000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B77A1A-642D-4B2F-9E1E-D3A35DAC7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84048"/>
            <a:ext cx="9601200" cy="1307592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UMOWY MIĘDZYNARODOWE WYPOWIEDZIANE, ALE DYPLOMY UZYSKANE </a:t>
            </a: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W CZASIE ICH OBOWIĄZYWANIA NADAL SĄ UZNAWANE NA ICH PODSTAWIE </a:t>
            </a:r>
            <a:endParaRPr lang="pl-PL" sz="24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9F20CF-2530-4651-A6BE-16DF3DFAC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822" y="1819656"/>
            <a:ext cx="11542642" cy="4517136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  <a:hlinkClick r:id="rId3" tooltip=" (Link otworzy się w nowym okni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Porozumienie między Rządem Polskiej Rzeczypospolitej Ludowej a Rządem Czechosłowackiej Republiki Socjalistycznej w sprawie równoważności dokumentów              o wykształceniu, stopniach i tytułach naukowych, wydawanych w PRL i CSRS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, sporządzone w Warszawie dnia 16 grudnia 1987 r. (nie opublikowane).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  <a:hlinkClick r:id="rId4" tooltip=" (Link otworzy się w nowym okni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Porozumienie między Rządem Polskiej Rzeczypospolitej Ludowej a Rządem Arabskiej Republiki Syryjskiej o wzajemnym uznaniu studiów, dyplomów i stopni naukowych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, podpisane w Damaszku dnia 22 września 1985 r. (nie opublikowane, zatwierdzone Uchwałą Rady Ministrów nr 158/88 z dnia 29 sierpnia 1988 r.).  Utraciło mocy 1 grudnia 2006 r. Wszystkie dokumenty, które zostały wydane w okresie obowiązywania tego porozumienia i spełniają określone w nim warunki, są nadal uznawane za równoważne               z ich polskimi odpowiednikami.</a:t>
            </a:r>
          </a:p>
        </p:txBody>
      </p:sp>
    </p:spTree>
    <p:extLst>
      <p:ext uri="{BB962C8B-B14F-4D97-AF65-F5344CB8AC3E}">
        <p14:creationId xmlns:p14="http://schemas.microsoft.com/office/powerpoint/2010/main" val="4139312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224FFE-9B85-426B-8E38-16B968D5B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09728"/>
            <a:ext cx="9601200" cy="1152144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UMOWY MIĘDZYNARODOWE WYPOWIEDZIANE, ALE DYPLOMY UZYSKANE </a:t>
            </a: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W CZASIE ICH OBOWIĄZYWANIA NADAL SĄ UZNAWANE NA ICH PODSTAWIE </a:t>
            </a:r>
            <a:endParaRPr lang="pl-PL" sz="24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988CBD-5C1C-41EA-AEB2-7644C18F7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1563624"/>
            <a:ext cx="11575601" cy="4809743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  <a:hlinkClick r:id="rId2" tooltip=" (Link otworzy się w nowym okni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Protokół między Rządem Rzeczypospolitej Polskiej a Rządem Republiki Estońskiej               o tymczasowym uregulowaniu zagadnienia wzajemnego uznawania równoważności dokumentów ukończenia szkół średnich, szkół średnich zawodowych oraz szkół wyższych a także dokumentów o nadaniu stopni i tytułów naukowych</a:t>
            </a: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, podpisany          w Tallinie 2 lipca 1992 r. (nie publikowany).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  <a:hlinkClick r:id="rId3" tooltip=" (Link otworzy się w nowym okni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Protokół między Rządem Rzeczypospolitej Polskiej a Rządem Republiki Łotewskiej      o tymczasowym uregulowaniu zagadnienia wzajemnego uznawania równoważności dokumentów ukończenia szkół średnich, szkół średnich zawodowych oraz szkół wyższych a także dokumentów o nadawaniu stopni i tytułów naukowych</a:t>
            </a: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, sporządzony w Rydze dnia  1 lipca 1992 r. (nie publikowany)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  <a:hlinkClick r:id="rId4" tooltip=" (Link otworzy się w nowym okni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Porozumienie między Rządem Polskiej Rzeczypospolitej Ludowej a Rządem Węgierskiej Republiki Ludowej o wzajemnym uznawaniu równorzędności dokumentów o wykształceniu i stopniach naukowych, wydawanych w PRL i WRL</a:t>
            </a: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, podpisane w Warszawie dnia 25 kwietnia 1980 r. (Dz. U. z 1981 r. Nr 1, poz. 1 i 2). </a:t>
            </a:r>
          </a:p>
          <a:p>
            <a:pPr algn="just"/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3713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50B25F-6852-4AF4-93E3-3B0CAA28A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435737"/>
            <a:ext cx="9601200" cy="93586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600" b="1" dirty="0">
                <a:latin typeface="Calibri" panose="020F0502020204030204" pitchFamily="34" charset="0"/>
                <a:cs typeface="Calibri" panose="020F0502020204030204" pitchFamily="34" charset="0"/>
              </a:rPr>
              <a:t>UMOWY MIĘDZYNARODOWE WYPOWIEDZIANE, ALE DYPLOMY UZYSKANE </a:t>
            </a:r>
            <a:br>
              <a:rPr lang="pl-PL" sz="2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600" b="1" dirty="0">
                <a:latin typeface="Calibri" panose="020F0502020204030204" pitchFamily="34" charset="0"/>
                <a:cs typeface="Calibri" panose="020F0502020204030204" pitchFamily="34" charset="0"/>
              </a:rPr>
              <a:t>W CZASIE ICH OBOWIĄZYWANIA NADAL SĄ UZNAWANE NA ICH PODSTAWIE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E2EB96-CA75-4640-98CB-8B32704E5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17975"/>
          </a:xfrm>
        </p:spPr>
        <p:txBody>
          <a:bodyPr>
            <a:normAutofit/>
          </a:bodyPr>
          <a:lstStyle/>
          <a:p>
            <a:pPr marL="0" indent="0" algn="just" eaLnBrk="0" fontAlgn="base" hangingPunct="0">
              <a:buNone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Konwencja o wzajemnym uznawaniu równoważności dokumentów ukończenia szkół średnich, szkół średnich zawodowych oraz szkół wyższych, a także dokumentów o nadawaniu stopni i tytułów naukowych, sporządzona w Pradze dnia 7 czerwca 1972 r. (Dz. U. z 1975 r. Nr 5, poz. 28). </a:t>
            </a:r>
          </a:p>
          <a:p>
            <a:pPr marL="0" indent="0" algn="just" eaLnBrk="0" fontAlgn="base" hangingPunct="0">
              <a:buNone/>
            </a:pP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eaLnBrk="0" fontAlgn="base" hangingPunct="0">
              <a:buNone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Utraciła moc wobec RP z dniem 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6 sierpnia 2004 r.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- podstawa:</a:t>
            </a:r>
          </a:p>
          <a:p>
            <a:pPr marL="0" indent="0" algn="just" eaLnBrk="0" fontAlgn="base" hangingPunct="0">
              <a:buNone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Dokument wypowiedzenia  z 12 stycznia 2004 (Dz. U. z 2004 r. Nr 129, poz. 1354) </a:t>
            </a:r>
          </a:p>
          <a:p>
            <a:pPr marL="0" indent="0" algn="just" eaLnBrk="0" fontAlgn="base" hangingPunct="0">
              <a:buNone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Oświadczenie Rządowe z  19 kwietnia 2004 r. (Dz. U. z 2004 r. Nr 129, poz. 1355) </a:t>
            </a:r>
          </a:p>
        </p:txBody>
      </p:sp>
    </p:spTree>
    <p:extLst>
      <p:ext uri="{BB962C8B-B14F-4D97-AF65-F5344CB8AC3E}">
        <p14:creationId xmlns:p14="http://schemas.microsoft.com/office/powerpoint/2010/main" val="3589323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6325FF56-AE38-4AB5-AA1D-9F801F168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600" b="1" dirty="0">
                <a:latin typeface="Calibri" panose="020F0502020204030204" pitchFamily="34" charset="0"/>
                <a:cs typeface="Calibri" panose="020F0502020204030204" pitchFamily="34" charset="0"/>
              </a:rPr>
              <a:t>UMOWY MIĘDZYNARODOWE WYPOWIEDZIANE, ALE DYPLOMY UZYSKANE </a:t>
            </a:r>
            <a:br>
              <a:rPr lang="pl-PL" sz="2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600" b="1" dirty="0">
                <a:latin typeface="Calibri" panose="020F0502020204030204" pitchFamily="34" charset="0"/>
                <a:cs typeface="Calibri" panose="020F0502020204030204" pitchFamily="34" charset="0"/>
              </a:rPr>
              <a:t>W CZASIE ICH OBOWIĄZYWANIA NADAL SĄ UZNAWANE NA ICH PODSTAWIE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34E98E-DBFC-4F32-8AA1-19E58040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956816"/>
            <a:ext cx="11009376" cy="47548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Porozumienie między rządem PRL a Rządem Związku Socjalistycznych Republik Radzieckich o równoważności dokumentów o wykształceniu, stopniach i tytułach naukowych wydawanych w PRL i ZSRR, podpisane w Warszawie dnia 10 maja 1974 r. (Dz.U. z 1975 r. Nr 4, poz. 14 i 15).</a:t>
            </a:r>
          </a:p>
          <a:p>
            <a:pPr marL="0" indent="0" algn="just">
              <a:buNone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Utrata mocy: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Republika Białorusi - 29 września 2005 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Republika Kazachstanu - 29 września 2005 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Republika Mołdowy - 6 października 2005 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Federacja Rosyjska - 25 września 2005 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Ukraina - 30 września 2005 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Republika Tadżykistanu - 8 grudnia 2005 r.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702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408369-41F5-4A95-A66D-D77ADF2E0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46888"/>
            <a:ext cx="9601200" cy="1252728"/>
          </a:xfrm>
        </p:spPr>
        <p:txBody>
          <a:bodyPr>
            <a:normAutofit/>
          </a:bodyPr>
          <a:lstStyle/>
          <a:p>
            <a:pPr algn="ctr"/>
            <a:r>
              <a:rPr lang="pl-PL" altLang="pl-PL" sz="2800" b="1" dirty="0">
                <a:latin typeface="Calibri" panose="020F0502020204030204" pitchFamily="34" charset="0"/>
                <a:cs typeface="Calibri" panose="020F0502020204030204" pitchFamily="34" charset="0"/>
              </a:rPr>
              <a:t>WYKAZ UMÓW DWUSTRONNYCH O WZAJEMNYM UZNAWANIU ŚWIADECTW I DYPLOMÓW- ŹRÓDŁA </a:t>
            </a:r>
            <a:endParaRPr lang="pl-PL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608E98-69C7-40F8-9A39-EB15ACC67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741" y="1825625"/>
            <a:ext cx="11495314" cy="4351338"/>
          </a:xfrm>
        </p:spPr>
        <p:txBody>
          <a:bodyPr>
            <a:normAutofit/>
          </a:bodyPr>
          <a:lstStyle/>
          <a:p>
            <a:pPr marL="0" indent="0" algn="just">
              <a:buFont typeface="Arial" charset="0"/>
              <a:buNone/>
              <a:defRPr/>
            </a:pPr>
            <a:r>
              <a:rPr lang="pl-PL" alt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Ministerstwo Spraw Zagranicznych:</a:t>
            </a:r>
          </a:p>
          <a:p>
            <a:pPr marL="0" indent="0" algn="just">
              <a:buNone/>
              <a:defRPr/>
            </a:pPr>
            <a:r>
              <a:rPr lang="pl-PL" sz="2400" u="sng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https://traktaty.msz.gov.pl/umowa-1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(należy wybrać jako temat 1 – EDUKACJA i NAUKA, jako temat 2: UZNAWALNOŚĆ WYKSZTAŁCENIA</a:t>
            </a:r>
          </a:p>
          <a:p>
            <a:pPr marL="0" indent="0" algn="just">
              <a:buNone/>
              <a:defRPr/>
            </a:pP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  <a:defRPr/>
            </a:pP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pl-PL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inisterstwo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 Edukacji i Nauki: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https://www.gov.pl/web/edukacja-i-nauka/umowy-dwustronne-dotyczace-uznawalnosci-wyksztalcenia#dowiedz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4576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89FD0A-906E-49FC-A8A2-C39EA7056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4" y="932688"/>
            <a:ext cx="10552176" cy="740664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latin typeface="+mn-lt"/>
              </a:rPr>
              <a:t>DECYZJA KURATORA OŚWIATY </a:t>
            </a:r>
            <a:br>
              <a:rPr lang="pl-PL" dirty="0"/>
            </a:b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PODSTAWA PRAWNA</a:t>
            </a:r>
            <a:b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2204E0-881A-4FF7-AF94-2B91C1F4F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7618" y="2322575"/>
            <a:ext cx="9596763" cy="3077445"/>
          </a:xfrm>
        </p:spPr>
        <p:txBody>
          <a:bodyPr>
            <a:normAutofit lnSpcReduction="10000"/>
          </a:bodyPr>
          <a:lstStyle/>
          <a:p>
            <a:pPr marL="342900" lvl="3" indent="-342900">
              <a:tabLst>
                <a:tab pos="265113" algn="l"/>
              </a:tabLst>
            </a:pPr>
            <a:r>
              <a:rPr lang="pl-PL" altLang="pl-PL" sz="2400" i="0" dirty="0">
                <a:latin typeface="Calibri" panose="020F0502020204030204" pitchFamily="34" charset="0"/>
                <a:cs typeface="Calibri" panose="020F0502020204030204" pitchFamily="34" charset="0"/>
              </a:rPr>
              <a:t>Kodeks postępowania administracyjnego (Dz.U. z 2021 r. poz. 735, ze zm.)</a:t>
            </a:r>
            <a:br>
              <a:rPr lang="pl-PL" altLang="pl-PL" sz="2400" i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altLang="pl-PL" sz="2400" i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3" indent="-342900">
              <a:tabLst>
                <a:tab pos="265113" algn="l"/>
              </a:tabLst>
            </a:pPr>
            <a:r>
              <a:rPr lang="pl-PL" altLang="pl-PL" sz="2400" i="0" dirty="0">
                <a:latin typeface="Calibri" panose="020F0502020204030204" pitchFamily="34" charset="0"/>
                <a:cs typeface="Calibri" panose="020F0502020204030204" pitchFamily="34" charset="0"/>
              </a:rPr>
              <a:t>art. 93-93h ustawy o systemie oświaty (Dz. U. z 2021 r. poz. 1915)</a:t>
            </a:r>
          </a:p>
          <a:p>
            <a:pPr marL="1371600" lvl="3" indent="0" algn="ctr">
              <a:buNone/>
            </a:pPr>
            <a:endParaRPr lang="pl-PL" altLang="pl-PL" sz="2400" i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3" indent="-342900" algn="just"/>
            <a:r>
              <a:rPr lang="pl-PL" altLang="pl-PL" sz="2400" i="0" dirty="0">
                <a:latin typeface="Calibri" panose="020F0502020204030204" pitchFamily="34" charset="0"/>
                <a:cs typeface="Calibri" panose="020F0502020204030204" pitchFamily="34" charset="0"/>
              </a:rPr>
              <a:t>rozporządzenie Ministra Edukacji Narodowej z dnia 25 marca 2015 r. </a:t>
            </a: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</a:t>
            </a:r>
            <a:r>
              <a:rPr lang="pl-PL" altLang="pl-PL" sz="2400" i="0" dirty="0">
                <a:latin typeface="Calibri" panose="020F0502020204030204" pitchFamily="34" charset="0"/>
                <a:cs typeface="Calibri" panose="020F0502020204030204" pitchFamily="34" charset="0"/>
              </a:rPr>
              <a:t>w sprawie postępowania w celu uznania świadectwa lub innego dokumentu albo potwierdzenia wykształcenia lub uprawnień                          do kontynuacji nauki uzyskanych w zagranicznym systemie oświaty  </a:t>
            </a:r>
          </a:p>
          <a:p>
            <a:pPr marL="0" lvl="3" indent="0" algn="just">
              <a:buNone/>
            </a:pPr>
            <a:r>
              <a:rPr lang="pl-PL" altLang="pl-PL" sz="2400" i="0" dirty="0">
                <a:latin typeface="Calibri" panose="020F0502020204030204" pitchFamily="34" charset="0"/>
                <a:cs typeface="Calibri" panose="020F0502020204030204" pitchFamily="34" charset="0"/>
              </a:rPr>
              <a:t>	(Dz. U. z 2015 r. poz. 447, ze zm.)</a:t>
            </a:r>
            <a:endParaRPr lang="pl-PL" sz="2400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218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55B621-CD04-4B32-9710-390710A63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latin typeface="+mn-lt"/>
              </a:rPr>
              <a:t>Decyzja kuratora oświaty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8C2C44-61FC-4CFD-9042-D653620F1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864" y="1469008"/>
            <a:ext cx="11015472" cy="4895215"/>
          </a:xfrm>
        </p:spPr>
        <p:txBody>
          <a:bodyPr/>
          <a:lstStyle/>
          <a:p>
            <a:pPr algn="just"/>
            <a:r>
              <a:rPr lang="pl-PL" dirty="0"/>
              <a:t>Wniosek</a:t>
            </a:r>
          </a:p>
          <a:p>
            <a:pPr algn="just"/>
            <a:r>
              <a:rPr lang="pl-PL" altLang="pl-PL" u="sng" dirty="0">
                <a:cs typeface="Arial" charset="0"/>
              </a:rPr>
              <a:t>zalegalizowany oryginał lub duplikat </a:t>
            </a:r>
            <a:r>
              <a:rPr lang="pl-PL" altLang="pl-PL" dirty="0">
                <a:cs typeface="Arial" charset="0"/>
              </a:rPr>
              <a:t>świadectwa lub dyplomu ukończenia szkoły lub danego etapu kształcenia albo innego dokumentu, w tym dokumentu tymczasowego, który potwierdza ukończenie szkoły lub danego etapu kształcenia</a:t>
            </a:r>
          </a:p>
          <a:p>
            <a:pPr algn="just">
              <a:defRPr/>
            </a:pPr>
            <a:r>
              <a:rPr lang="pl-PL" altLang="pl-PL" dirty="0">
                <a:cs typeface="Arial" charset="0"/>
              </a:rPr>
              <a:t>Jeśli świadectwo wydano w państwie-stronie Konwencji Haskiej, wnioskodawca przedkłada </a:t>
            </a:r>
            <a:r>
              <a:rPr lang="pl-PL" altLang="pl-PL" u="sng" dirty="0">
                <a:cs typeface="Arial" charset="0"/>
              </a:rPr>
              <a:t>do wglądu</a:t>
            </a:r>
            <a:r>
              <a:rPr lang="pl-PL" altLang="pl-PL" dirty="0">
                <a:cs typeface="Arial" charset="0"/>
              </a:rPr>
              <a:t>: 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pl-PL" altLang="pl-PL" dirty="0">
                <a:cs typeface="Arial" charset="0"/>
              </a:rPr>
              <a:t>oryginał lub duplikat lub kopię świadectwa, </a:t>
            </a:r>
            <a:r>
              <a:rPr lang="pl-PL" altLang="pl-PL" u="sng" dirty="0">
                <a:cs typeface="Arial" charset="0"/>
              </a:rPr>
              <a:t>potwierdzoną notarialnie za zgodność z oryginałem</a:t>
            </a:r>
            <a:r>
              <a:rPr lang="pl-PL" altLang="pl-PL" dirty="0">
                <a:cs typeface="Arial" charset="0"/>
              </a:rPr>
              <a:t>, wraz z umieszczoną albo dołączoną </a:t>
            </a:r>
            <a:r>
              <a:rPr lang="pl-PL" altLang="pl-PL" dirty="0" err="1">
                <a:cs typeface="Arial" charset="0"/>
              </a:rPr>
              <a:t>apostille</a:t>
            </a:r>
            <a:endParaRPr lang="pl-PL" altLang="pl-PL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297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BB1A51-D099-474B-BAD2-7CC94E0E1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12" y="411480"/>
            <a:ext cx="10914888" cy="5765483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r>
              <a:rPr lang="pl-PL" altLang="pl-PL" sz="2400" dirty="0">
                <a:cs typeface="Arial" charset="0"/>
              </a:rPr>
              <a:t>Inne dokumenty, zawierające w szczególności:</a:t>
            </a:r>
          </a:p>
          <a:p>
            <a:pPr marL="857250" lvl="1" indent="-457200" algn="just">
              <a:defRPr/>
            </a:pPr>
            <a:r>
              <a:rPr lang="pl-PL" altLang="pl-PL" dirty="0">
                <a:cs typeface="Arial" charset="0"/>
              </a:rPr>
              <a:t>wykaz ocen z egzaminu warunkującego ukończenie szkoły lub zaliczenie danego etapu kształcenia,</a:t>
            </a:r>
          </a:p>
          <a:p>
            <a:pPr marL="857250" lvl="1" indent="-457200" algn="just">
              <a:defRPr/>
            </a:pPr>
            <a:r>
              <a:rPr lang="pl-PL" altLang="pl-PL" dirty="0">
                <a:cs typeface="Arial" charset="0"/>
              </a:rPr>
              <a:t>wykaz przedmiotów i zajęć zrealizowanych oraz oceny,</a:t>
            </a:r>
          </a:p>
          <a:p>
            <a:pPr marL="857250" lvl="1" indent="-457200" algn="just">
              <a:defRPr/>
            </a:pPr>
            <a:r>
              <a:rPr lang="pl-PL" altLang="pl-PL" dirty="0">
                <a:cs typeface="Arial" charset="0"/>
              </a:rPr>
              <a:t>informację o zrealizowanym programie kształcenia (treści kształcenia, planowy czas nauki, skala ocen),</a:t>
            </a:r>
          </a:p>
          <a:p>
            <a:pPr marL="857250" lvl="1" indent="-457200" algn="just">
              <a:defRPr/>
            </a:pPr>
            <a:r>
              <a:rPr lang="pl-PL" altLang="pl-PL" dirty="0">
                <a:cs typeface="Arial" charset="0"/>
              </a:rPr>
              <a:t>informację o prawie do kontynuacji nauki na odp. poziomie w państwie,                     w którego systemie został wydany dyplom lub świadectwo (w tym na studiach wyższych, w jakim zakresie) </a:t>
            </a:r>
          </a:p>
          <a:p>
            <a:pPr marL="400050" lvl="1" indent="0" algn="just">
              <a:buNone/>
              <a:defRPr/>
            </a:pPr>
            <a:endParaRPr lang="pl-PL" altLang="pl-PL" dirty="0">
              <a:cs typeface="Arial" charset="0"/>
            </a:endParaRPr>
          </a:p>
          <a:p>
            <a:pPr marL="400050" lvl="1" indent="0" algn="just">
              <a:buNone/>
              <a:defRPr/>
            </a:pPr>
            <a:r>
              <a:rPr lang="pl-PL" altLang="pl-PL" dirty="0">
                <a:cs typeface="Arial" charset="0"/>
              </a:rPr>
              <a:t>W sytuacji gdy powyższe informacje nie znajdują się na oryginale świadectwa</a:t>
            </a:r>
          </a:p>
          <a:p>
            <a:pPr marL="400050" lvl="1" indent="0" algn="just">
              <a:buFont typeface="Arial" charset="0"/>
              <a:buNone/>
              <a:defRPr/>
            </a:pPr>
            <a:endParaRPr lang="pl-PL" altLang="pl-PL" dirty="0">
              <a:cs typeface="Arial" charset="0"/>
            </a:endParaRPr>
          </a:p>
          <a:p>
            <a:pPr marL="400050" lvl="1" indent="0" algn="just">
              <a:buFont typeface="Arial" charset="0"/>
              <a:buNone/>
              <a:defRPr/>
            </a:pPr>
            <a:r>
              <a:rPr lang="pl-PL" altLang="pl-PL" dirty="0">
                <a:cs typeface="Arial" charset="0"/>
              </a:rPr>
              <a:t>Dokumenty powinny być potwierdzone przez szkołę lub instytucję edukacyjną, która wydała świadectwo, albo przez władze oświatowe.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85540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DD244C-C190-460F-904E-836C8E712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dirty="0">
                <a:latin typeface="+mn-lt"/>
              </a:rPr>
              <a:t>LEGALIZACJA ŚWIADECTW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46B34C-A007-4D5B-A445-9D53C7E31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176" y="1825625"/>
            <a:ext cx="11521440" cy="4667250"/>
          </a:xfrm>
        </p:spPr>
        <p:txBody>
          <a:bodyPr>
            <a:normAutofit/>
          </a:bodyPr>
          <a:lstStyle/>
          <a:p>
            <a:pPr algn="just">
              <a:buFont typeface="Arial" charset="0"/>
              <a:buChar char="•"/>
              <a:defRPr/>
            </a:pPr>
            <a:r>
              <a:rPr lang="pl-PL" altLang="pl-PL" dirty="0">
                <a:cs typeface="Arial" panose="020B0604020202020204" pitchFamily="34" charset="0"/>
              </a:rPr>
              <a:t>konsul RP właściwy dla państwa, w którego systemie edukacji lub na którego terytorium wydano świadectwo, lub</a:t>
            </a:r>
          </a:p>
          <a:p>
            <a:pPr algn="just">
              <a:buFont typeface="Arial" charset="0"/>
              <a:buChar char="•"/>
              <a:defRPr/>
            </a:pPr>
            <a:r>
              <a:rPr lang="pl-PL" altLang="pl-PL" dirty="0">
                <a:cs typeface="Arial" panose="020B0604020202020204" pitchFamily="34" charset="0"/>
              </a:rPr>
              <a:t>władze oświatowe państwa, na którego terytorium lub w którego systemie edukacji wydano świadectwo, lub</a:t>
            </a:r>
          </a:p>
          <a:p>
            <a:pPr algn="just">
              <a:buFont typeface="Arial" charset="0"/>
              <a:buChar char="•"/>
              <a:defRPr/>
            </a:pPr>
            <a:r>
              <a:rPr lang="pl-PL" altLang="pl-PL" dirty="0">
                <a:cs typeface="Arial" panose="020B0604020202020204" pitchFamily="34" charset="0"/>
              </a:rPr>
              <a:t>akredytowana w Polsce lub innym państwie UE lub EFTA-EOG lub OECD placówka dyplomatyczna lub konsularna państwa, na którego terytorium            lub w którego systemie edukacji wydano świadectwo.</a:t>
            </a:r>
          </a:p>
          <a:p>
            <a:pPr marL="0" indent="0" algn="just">
              <a:buNone/>
              <a:defRPr/>
            </a:pPr>
            <a:endParaRPr lang="pl-PL" altLang="pl-PL" dirty="0">
              <a:cs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r>
              <a:rPr lang="pl-PL" altLang="pl-PL" dirty="0">
                <a:cs typeface="Arial" panose="020B0604020202020204" pitchFamily="34" charset="0"/>
              </a:rPr>
              <a:t>Aktualny wykaz państw – stron Konwencji Haskiej można znaleźć na stronie Ministerstwa Spraw Zagranicznych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7173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588A91-A201-48BE-9635-7E3947C7F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632" y="530352"/>
            <a:ext cx="11045952" cy="5646611"/>
          </a:xfrm>
        </p:spPr>
        <p:txBody>
          <a:bodyPr>
            <a:normAutofit/>
          </a:bodyPr>
          <a:lstStyle/>
          <a:p>
            <a:pPr marL="0" indent="0" algn="just">
              <a:buFont typeface="Arial" charset="0"/>
              <a:buNone/>
              <a:defRPr/>
            </a:pPr>
            <a:r>
              <a:rPr lang="pl-PL" sz="2400" dirty="0">
                <a:cs typeface="Arial" panose="020B0604020202020204" pitchFamily="34" charset="0"/>
              </a:rPr>
              <a:t>Dokumenty dołączone do wniosku składa się wraz z tłumaczeniem na język polski, którego dokonał lub które poświadczył: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pl-PL" sz="2400" dirty="0">
                <a:cs typeface="Arial" panose="020B0604020202020204" pitchFamily="34" charset="0"/>
              </a:rPr>
              <a:t>tłumacz przysięgły z listy Ministra Sprawiedliwości,  lub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pl-PL" sz="2400" dirty="0">
                <a:cs typeface="Arial" panose="020B0604020202020204" pitchFamily="34" charset="0"/>
              </a:rPr>
              <a:t>Konsul RP właściwy dla państwa – miejsca wydania świadectwa, lub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pl-PL" sz="2400" dirty="0">
                <a:cs typeface="Arial" panose="020B0604020202020204" pitchFamily="34" charset="0"/>
              </a:rPr>
              <a:t>tłumacz przysięgły w państwie UE, EFTA – EOG lub OECD, lub 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pl-PL" sz="2400" dirty="0">
                <a:cs typeface="Arial" panose="020B0604020202020204" pitchFamily="34" charset="0"/>
              </a:rPr>
              <a:t>placówka dyplomatyczna lub konsularna państwa, na którego terytorium bądź            w którego systemie edukacji wydano świadectwo, akredytowana na terytorium Polski. </a:t>
            </a:r>
            <a:endParaRPr lang="pl-PL" sz="2400" b="1" dirty="0">
              <a:cs typeface="Arial" panose="020B0604020202020204" pitchFamily="34" charset="0"/>
            </a:endParaRPr>
          </a:p>
          <a:p>
            <a:pPr marL="0" indent="0" algn="just">
              <a:buFont typeface="Arial" charset="0"/>
              <a:buNone/>
              <a:defRPr/>
            </a:pPr>
            <a:endParaRPr lang="pl-PL" sz="2400" dirty="0">
              <a:cs typeface="Arial" panose="020B0604020202020204" pitchFamily="34" charset="0"/>
            </a:endParaRPr>
          </a:p>
          <a:p>
            <a:pPr marL="0" indent="0" algn="just">
              <a:buFont typeface="Arial" charset="0"/>
              <a:buNone/>
              <a:defRPr/>
            </a:pPr>
            <a:r>
              <a:rPr lang="pl-PL" sz="2400" dirty="0">
                <a:cs typeface="Arial" panose="020B0604020202020204" pitchFamily="34" charset="0"/>
              </a:rPr>
              <a:t>W razie trudnych do usunięcia przeszkód w uzyskaniu tłumaczenia przez ww., Kurator Oświaty może wyrazić zgodę na przedłożenie innego tłumaczenia, którego wiarygodność nie budzi jego zastrzeżeń.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058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8F710E-83A7-456E-BBB9-6C173F6DA3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2469" y="1170433"/>
            <a:ext cx="9161755" cy="3922775"/>
          </a:xfrm>
        </p:spPr>
        <p:txBody>
          <a:bodyPr>
            <a:normAutofit fontScale="90000"/>
          </a:bodyPr>
          <a:lstStyle/>
          <a:p>
            <a:br>
              <a:rPr lang="pl-PL" sz="2700" b="1" dirty="0"/>
            </a:br>
            <a:br>
              <a:rPr lang="pl-PL" b="1" dirty="0"/>
            </a:br>
            <a:br>
              <a:rPr lang="pl-PL" b="1" dirty="0"/>
            </a:br>
            <a:br>
              <a:rPr lang="pl-PL" b="1" dirty="0">
                <a:latin typeface="+mn-lt"/>
              </a:rPr>
            </a:b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UZNAWANIE ŚWIADECTW </a:t>
            </a:r>
            <a:b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I INNYCH DOKUMENTÓW UZYSKANYCH </a:t>
            </a:r>
            <a:b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ZA GRANICĄ </a:t>
            </a:r>
          </a:p>
        </p:txBody>
      </p:sp>
    </p:spTree>
    <p:extLst>
      <p:ext uri="{BB962C8B-B14F-4D97-AF65-F5344CB8AC3E}">
        <p14:creationId xmlns:p14="http://schemas.microsoft.com/office/powerpoint/2010/main" val="4412167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701261-9131-42F1-AB90-2007FF326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2064"/>
            <a:ext cx="10515600" cy="5655755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pl-PL" dirty="0">
                <a:cs typeface="Arial" panose="020B0604020202020204" pitchFamily="34" charset="0"/>
              </a:rPr>
              <a:t>W</a:t>
            </a:r>
            <a:r>
              <a:rPr lang="pl-PL" b="1" dirty="0">
                <a:cs typeface="Arial" panose="020B0604020202020204" pitchFamily="34" charset="0"/>
              </a:rPr>
              <a:t> </a:t>
            </a:r>
            <a:r>
              <a:rPr lang="pl-PL" dirty="0">
                <a:cs typeface="Arial" panose="020B0604020202020204" pitchFamily="34" charset="0"/>
              </a:rPr>
              <a:t>przypadku wątpliwości dotyczących:</a:t>
            </a:r>
          </a:p>
          <a:p>
            <a:pPr algn="just">
              <a:defRPr/>
            </a:pPr>
            <a:r>
              <a:rPr lang="pl-PL" dirty="0">
                <a:cs typeface="Arial" panose="020B0604020202020204" pitchFamily="34" charset="0"/>
              </a:rPr>
              <a:t>przebiegu kształcenia w danym systemie edukacji</a:t>
            </a:r>
          </a:p>
          <a:p>
            <a:pPr algn="just">
              <a:defRPr/>
            </a:pPr>
            <a:r>
              <a:rPr lang="pl-PL" dirty="0">
                <a:cs typeface="Arial" panose="020B0604020202020204" pitchFamily="34" charset="0"/>
              </a:rPr>
              <a:t>statusu szkoły lub instytucji edukacyjnej</a:t>
            </a:r>
          </a:p>
          <a:p>
            <a:pPr algn="just">
              <a:defRPr/>
            </a:pPr>
            <a:r>
              <a:rPr lang="pl-PL" dirty="0">
                <a:cs typeface="Arial" panose="020B0604020202020204" pitchFamily="34" charset="0"/>
              </a:rPr>
              <a:t>uzyskania wykształcenia lub uprawnień do kontynuacji nauki                        w państwie wydania świadectwa, </a:t>
            </a:r>
          </a:p>
          <a:p>
            <a:pPr marL="0" indent="0" algn="just">
              <a:buNone/>
              <a:defRPr/>
            </a:pPr>
            <a:endParaRPr lang="pl-PL" dirty="0">
              <a:cs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r>
              <a:rPr lang="pl-PL" dirty="0">
                <a:cs typeface="Arial" panose="020B0604020202020204" pitchFamily="34" charset="0"/>
              </a:rPr>
              <a:t>Kurator Oświaty zwraca się o informacje do:</a:t>
            </a:r>
          </a:p>
          <a:p>
            <a:pPr algn="just">
              <a:defRPr/>
            </a:pPr>
            <a:r>
              <a:rPr lang="pl-PL" dirty="0">
                <a:cs typeface="Arial" panose="020B0604020202020204" pitchFamily="34" charset="0"/>
              </a:rPr>
              <a:t>Krajowego Ośrodka Informacji Sieci ENIC </a:t>
            </a:r>
          </a:p>
          <a:p>
            <a:pPr algn="just">
              <a:defRPr/>
            </a:pPr>
            <a:r>
              <a:rPr lang="pl-PL" dirty="0">
                <a:cs typeface="Arial" panose="020B0604020202020204" pitchFamily="34" charset="0"/>
              </a:rPr>
              <a:t>placówek konsularnych danego państwa w Polsce lub</a:t>
            </a:r>
          </a:p>
          <a:p>
            <a:pPr algn="just">
              <a:defRPr/>
            </a:pPr>
            <a:r>
              <a:rPr lang="pl-PL" dirty="0">
                <a:cs typeface="Arial" panose="020B0604020202020204" pitchFamily="34" charset="0"/>
              </a:rPr>
              <a:t>placówek konsularnych RP za granicą. </a:t>
            </a:r>
          </a:p>
          <a:p>
            <a:pPr marL="0" indent="0" algn="just">
              <a:buNone/>
              <a:defRPr/>
            </a:pPr>
            <a:r>
              <a:rPr lang="pl-PL" dirty="0">
                <a:cs typeface="Arial" panose="020B0604020202020204" pitchFamily="34" charset="0"/>
              </a:rPr>
              <a:t>    (art.93d ust. 2  ustawy o systemie oświaty )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197453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7E104E-06AD-4043-AB18-A140536B5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84632"/>
            <a:ext cx="9601200" cy="1399032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ŹRÓDŁA INFORMACJI O SYSTEMACH EDUKACJI INNYCH PAŃSTW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9538D6-F1EC-485D-8B10-22AEAFB5F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2144" y="2350008"/>
            <a:ext cx="10451592" cy="3581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Konsulat lub ambasada danego państwa w Polsce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Konsulat RP w danym państwie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NAWA –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Narodowa Agencja Wymiany Akademickiej, system Kwalifikator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NUFFIC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https://www.nuffic.nl/en/subjects/diploma/education-systems</a:t>
            </a: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UNESCO -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https://whed.net/home.php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EURYDICE</a:t>
            </a:r>
          </a:p>
        </p:txBody>
      </p:sp>
    </p:spTree>
    <p:extLst>
      <p:ext uri="{BB962C8B-B14F-4D97-AF65-F5344CB8AC3E}">
        <p14:creationId xmlns:p14="http://schemas.microsoft.com/office/powerpoint/2010/main" val="24401623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26DBD9-8E8D-4843-AC44-AAEEA2DC3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352"/>
            <a:ext cx="10515600" cy="5646611"/>
          </a:xfrm>
        </p:spPr>
        <p:txBody>
          <a:bodyPr>
            <a:normAutofit/>
          </a:bodyPr>
          <a:lstStyle/>
          <a:p>
            <a:pPr marL="0" indent="0" algn="just">
              <a:buFont typeface="Arial" charset="0"/>
              <a:buNone/>
              <a:defRPr/>
            </a:pPr>
            <a:r>
              <a:rPr lang="pl-PL" b="1" dirty="0">
                <a:cs typeface="Arial" panose="020B0604020202020204" pitchFamily="34" charset="0"/>
              </a:rPr>
              <a:t>Kurator Oświaty wydaje decyzję:</a:t>
            </a:r>
          </a:p>
          <a:p>
            <a:pPr algn="just">
              <a:defRPr/>
            </a:pPr>
            <a:r>
              <a:rPr lang="pl-PL" dirty="0">
                <a:cs typeface="Arial" panose="020B0604020202020204" pitchFamily="34" charset="0"/>
              </a:rPr>
              <a:t>o uznaniu lub odmowie uznania dokumentów za dokumenty potwierdzające w RP wnioskowany poziom wykształcenia</a:t>
            </a:r>
          </a:p>
          <a:p>
            <a:pPr algn="just">
              <a:defRPr/>
            </a:pPr>
            <a:r>
              <a:rPr lang="pl-PL" dirty="0">
                <a:cs typeface="Arial" panose="020B0604020202020204" pitchFamily="34" charset="0"/>
              </a:rPr>
              <a:t>o uznaniu lub odmowie uznania dokumentów za dokumenty potwierdzające w RP prawo  do kontynuacji nauki, w tym uprawnienie do ubiegania się o przyjęcie na studia wyższe</a:t>
            </a:r>
          </a:p>
          <a:p>
            <a:pPr algn="just">
              <a:defRPr/>
            </a:pPr>
            <a:r>
              <a:rPr lang="pl-PL" dirty="0">
                <a:cs typeface="Arial" panose="020B0604020202020204" pitchFamily="34" charset="0"/>
              </a:rPr>
              <a:t>o potwierdzeniu wykształcenia lub odmowie potwierdzenia wnioskowanego poziomu wykształcenia </a:t>
            </a:r>
          </a:p>
          <a:p>
            <a:pPr algn="just">
              <a:defRPr/>
            </a:pPr>
            <a:r>
              <a:rPr lang="pl-PL" dirty="0">
                <a:cs typeface="Arial" panose="020B0604020202020204" pitchFamily="34" charset="0"/>
              </a:rPr>
              <a:t>o potwierdzeniu lub odmowie potwierdzenia uprawnienia                            do kontynuacji nauki, w tym uprawnienia do ubiegania się o przyjęcie na studia wyższe </a:t>
            </a:r>
          </a:p>
          <a:p>
            <a:pPr marL="0" indent="0" algn="just">
              <a:buNone/>
              <a:defRPr/>
            </a:pPr>
            <a:r>
              <a:rPr lang="pl-PL" dirty="0">
                <a:cs typeface="Arial" panose="020B0604020202020204" pitchFamily="34" charset="0"/>
              </a:rPr>
              <a:t>	(art. 93 i następne ustawy o systemie oświaty).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90532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E7813D-6613-44DE-B5DC-8C3EA8517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Informacji udziela </a:t>
            </a:r>
          </a:p>
          <a:p>
            <a:pPr marL="0" indent="0" algn="ctr">
              <a:buNone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KURATORIUM OŚWIATY W POZNANIU</a:t>
            </a:r>
          </a:p>
          <a:p>
            <a:pPr marL="0" indent="0" algn="ctr">
              <a:buNone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WYDZIAŁ DO SPRAW NAUCZYCIELI I SIECI SZKÓŁ</a:t>
            </a:r>
          </a:p>
          <a:p>
            <a:pPr marL="0" indent="0" algn="ctr">
              <a:buNone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PLAC WOLNOŚCI 18</a:t>
            </a:r>
          </a:p>
          <a:p>
            <a:pPr marL="0" indent="0" algn="ctr">
              <a:buNone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61-739 POZNAŃ</a:t>
            </a:r>
          </a:p>
          <a:p>
            <a:pPr marL="0" indent="0" algn="ctr">
              <a:buNone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TEL. 61 670 40 86</a:t>
            </a:r>
          </a:p>
          <a:p>
            <a:pPr marL="0" indent="0" algn="ctr">
              <a:buNone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wns@ko.poznan.pl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01939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E6A9C3-30DE-4727-95B4-2DEAE8C11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Dziękuję za uwagę</a:t>
            </a:r>
          </a:p>
          <a:p>
            <a:pPr marL="0" indent="0">
              <a:buNone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Agata Krzywania – Kuratorium Oświaty w Poznaniu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5595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89FD0A-906E-49FC-A8A2-C39EA7056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PODSTAWA PRAWNA</a:t>
            </a:r>
            <a:b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2204E0-881A-4FF7-AF94-2B91C1F4F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7618" y="1911097"/>
            <a:ext cx="9596763" cy="3488924"/>
          </a:xfrm>
        </p:spPr>
        <p:txBody>
          <a:bodyPr>
            <a:normAutofit/>
          </a:bodyPr>
          <a:lstStyle/>
          <a:p>
            <a:pPr marL="92075" lvl="3" indent="90488">
              <a:buNone/>
              <a:tabLst>
                <a:tab pos="265113" algn="l"/>
              </a:tabLst>
            </a:pPr>
            <a:r>
              <a:rPr lang="pl-PL" altLang="pl-PL" sz="2400" i="0" dirty="0">
                <a:latin typeface="Calibri" panose="020F0502020204030204" pitchFamily="34" charset="0"/>
                <a:cs typeface="Calibri" panose="020F0502020204030204" pitchFamily="34" charset="0"/>
              </a:rPr>
              <a:t>art. 93-93h ustawy o systemie oświaty (Dz. U. z 2021 r. poz. 1915)</a:t>
            </a:r>
          </a:p>
          <a:p>
            <a:pPr marL="1371600" lvl="3" indent="0" algn="ctr">
              <a:buNone/>
            </a:pPr>
            <a:endParaRPr lang="pl-PL" altLang="pl-PL" sz="2400" i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2563" lvl="3" indent="0" algn="just">
              <a:buNone/>
            </a:pPr>
            <a:r>
              <a:rPr lang="pl-PL" altLang="pl-PL" sz="2400" i="0" dirty="0">
                <a:latin typeface="Calibri" panose="020F0502020204030204" pitchFamily="34" charset="0"/>
                <a:cs typeface="Calibri" panose="020F0502020204030204" pitchFamily="34" charset="0"/>
              </a:rPr>
              <a:t>rozporządzenie Ministra Edukacji Narodowej z dnia 25 marca 2015 r.          w sprawie postępowania w celu uznania świadectwa lub innego dokumentu albo potwierdzenia wykształcenia lub uprawnień                               do kontynuacji nauki uzyskanych w zagranicznym systemie oświaty  </a:t>
            </a:r>
          </a:p>
          <a:p>
            <a:pPr marL="182563" lvl="3" indent="0" algn="just">
              <a:buNone/>
            </a:pPr>
            <a:r>
              <a:rPr lang="pl-PL" altLang="pl-PL" sz="2400" i="0" dirty="0">
                <a:latin typeface="Calibri" panose="020F0502020204030204" pitchFamily="34" charset="0"/>
                <a:cs typeface="Calibri" panose="020F0502020204030204" pitchFamily="34" charset="0"/>
              </a:rPr>
              <a:t>(Dz. U. z 2015 r. poz. 447, ze zm.)</a:t>
            </a:r>
            <a:endParaRPr lang="pl-PL" sz="2400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128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71A7FB-F443-4DB5-AFDF-E8D953DCB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74904"/>
            <a:ext cx="9601200" cy="987552"/>
          </a:xfrm>
        </p:spPr>
        <p:txBody>
          <a:bodyPr/>
          <a:lstStyle/>
          <a:p>
            <a:pPr algn="ctr"/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UZNANIE Z MOCY PRAWA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082DAC-2011-4C35-AEA5-FE617575C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53896"/>
            <a:ext cx="10268712" cy="44135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Wszystkie świadectwa wydane: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w państwach członkowskich Unii Europejskiej,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państwach członkowskich Europejskiego Porozumienia o Wolnym Handlu (EFTA),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państwach członkowskich Organizacji Współpracy gospodarczej i Rozwoju OECD, które uprawniają do podjęcia studiów wyższych w państwie wydania, </a:t>
            </a:r>
          </a:p>
          <a:p>
            <a:pPr marL="0" indent="0" algn="just">
              <a:buNone/>
            </a:pPr>
            <a:r>
              <a:rPr lang="pl-PL" altLang="pl-PL" sz="2200" b="1" dirty="0">
                <a:latin typeface="Calibri" panose="020F0502020204030204" pitchFamily="34" charset="0"/>
                <a:cs typeface="Calibri" panose="020F0502020204030204" pitchFamily="34" charset="0"/>
              </a:rPr>
              <a:t>będą uznane z mocy prawa za dokumenty potwierdzające wykształcenie średnie              oraz prawo do ubiegania się o przyjęcie na studia w Polsce </a:t>
            </a:r>
          </a:p>
          <a:p>
            <a:pPr marL="0" indent="0" algn="just">
              <a:buNone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(art. 93 ust. 1 pkt 1 ustawy o systemie oświaty)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8459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A28F75-BE04-486C-BEAC-877F37EEF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latin typeface="+mn-lt"/>
              </a:rPr>
              <a:t>UZNANIE Z MOCY PRAWA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E7A0DE-15DA-4759-A38C-3C9C4E80B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596" y="1825625"/>
            <a:ext cx="11274250" cy="4351338"/>
          </a:xfrm>
        </p:spPr>
        <p:txBody>
          <a:bodyPr>
            <a:normAutofit/>
          </a:bodyPr>
          <a:lstStyle/>
          <a:p>
            <a:pPr algn="just"/>
            <a:r>
              <a:rPr lang="pl-PL" altLang="pl-PL" sz="2400" dirty="0">
                <a:cs typeface="Arial" panose="020B0604020202020204" pitchFamily="34" charset="0"/>
              </a:rPr>
              <a:t>dyplomy IB (International </a:t>
            </a:r>
            <a:r>
              <a:rPr lang="pl-PL" altLang="pl-PL" sz="2400" dirty="0" err="1">
                <a:cs typeface="Arial" panose="020B0604020202020204" pitchFamily="34" charset="0"/>
              </a:rPr>
              <a:t>Baccalaureate</a:t>
            </a:r>
            <a:r>
              <a:rPr lang="pl-PL" altLang="pl-PL" sz="2400" dirty="0">
                <a:cs typeface="Arial" panose="020B0604020202020204" pitchFamily="34" charset="0"/>
              </a:rPr>
              <a:t>) wydane przez organizację International </a:t>
            </a:r>
            <a:r>
              <a:rPr lang="pl-PL" altLang="pl-PL" sz="2400" dirty="0" err="1">
                <a:cs typeface="Arial" panose="020B0604020202020204" pitchFamily="34" charset="0"/>
              </a:rPr>
              <a:t>Baccalaureate</a:t>
            </a:r>
            <a:r>
              <a:rPr lang="pl-PL" altLang="pl-PL" sz="2400" dirty="0">
                <a:cs typeface="Arial" panose="020B0604020202020204" pitchFamily="34" charset="0"/>
              </a:rPr>
              <a:t> w Genewie </a:t>
            </a:r>
          </a:p>
          <a:p>
            <a:pPr marL="0" indent="0" algn="just">
              <a:buNone/>
            </a:pPr>
            <a:r>
              <a:rPr lang="pl-PL" altLang="pl-PL" sz="2400" dirty="0">
                <a:cs typeface="Arial" panose="020B0604020202020204" pitchFamily="34" charset="0"/>
              </a:rPr>
              <a:t>	(art. 93 ust. 1 pkt 2 ustawy o systemie oświaty) </a:t>
            </a:r>
          </a:p>
          <a:p>
            <a:pPr marL="0" indent="0" algn="just">
              <a:buNone/>
            </a:pPr>
            <a:r>
              <a:rPr lang="pl-PL" altLang="pl-PL" sz="2400" dirty="0">
                <a:cs typeface="Arial" panose="020B0604020202020204" pitchFamily="34" charset="0"/>
              </a:rPr>
              <a:t>oraz </a:t>
            </a:r>
          </a:p>
          <a:p>
            <a:pPr algn="just"/>
            <a:r>
              <a:rPr lang="pl-PL" altLang="pl-PL" sz="2400" dirty="0">
                <a:cs typeface="Arial" panose="020B0604020202020204" pitchFamily="34" charset="0"/>
              </a:rPr>
              <a:t>dyplomy EB (</a:t>
            </a:r>
            <a:r>
              <a:rPr lang="pl-PL" altLang="pl-PL" sz="2400" dirty="0" err="1">
                <a:cs typeface="Arial" panose="020B0604020202020204" pitchFamily="34" charset="0"/>
              </a:rPr>
              <a:t>European</a:t>
            </a:r>
            <a:r>
              <a:rPr lang="pl-PL" altLang="pl-PL" sz="2400" dirty="0">
                <a:cs typeface="Arial" panose="020B0604020202020204" pitchFamily="34" charset="0"/>
              </a:rPr>
              <a:t> </a:t>
            </a:r>
            <a:r>
              <a:rPr lang="pl-PL" altLang="pl-PL" sz="2400" dirty="0" err="1">
                <a:cs typeface="Arial" panose="020B0604020202020204" pitchFamily="34" charset="0"/>
              </a:rPr>
              <a:t>Baccalaureate</a:t>
            </a:r>
            <a:r>
              <a:rPr lang="pl-PL" altLang="pl-PL" sz="2400" dirty="0">
                <a:cs typeface="Arial" panose="020B0604020202020204" pitchFamily="34" charset="0"/>
              </a:rPr>
              <a:t>) wydane przez Szkoły Europejskie zgodnie                     z Konwencją o Statucie Szkół Europejskich, sporządzoną w Luksemburgu 21 czerwca 1994 r. (Dz. U. z 2005 r. Nr 3, poz. 10)</a:t>
            </a:r>
          </a:p>
          <a:p>
            <a:pPr marL="0" indent="0" algn="just">
              <a:buNone/>
            </a:pPr>
            <a:r>
              <a:rPr lang="pl-PL" altLang="pl-PL" sz="2400" dirty="0">
                <a:cs typeface="Arial" panose="020B0604020202020204" pitchFamily="34" charset="0"/>
              </a:rPr>
              <a:t>	(art. 93 ust. 1 pkt 3 ustawy o systemie oświaty ) </a:t>
            </a:r>
          </a:p>
          <a:p>
            <a:pPr marL="0" indent="0" algn="just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167892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095EF5-8302-4BB5-B7ED-01DAC5557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57451"/>
          </a:xfrm>
        </p:spPr>
        <p:txBody>
          <a:bodyPr>
            <a:noAutofit/>
          </a:bodyPr>
          <a:lstStyle/>
          <a:p>
            <a:r>
              <a:rPr lang="pl-PL" altLang="pl-PL" b="1" dirty="0">
                <a:latin typeface="Calibri" panose="020F0502020204030204" pitchFamily="34" charset="0"/>
                <a:cs typeface="Calibri" panose="020F0502020204030204" pitchFamily="34" charset="0"/>
              </a:rPr>
              <a:t>Uznanie świadectw maturalnych UE, EOG           i OECD z mocy prawa – ale w analogicznym zakresie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BD7CE2-F229-47BA-A981-AB1599741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6039"/>
            <a:ext cx="10515600" cy="3570923"/>
          </a:xfrm>
        </p:spPr>
        <p:txBody>
          <a:bodyPr/>
          <a:lstStyle/>
          <a:p>
            <a:pPr marL="0" indent="0" algn="just">
              <a:buNone/>
            </a:pPr>
            <a:r>
              <a:rPr lang="pl-PL" alt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uznanie uprawnień do ubiegania się o przyjęcie na studia wyższe w Polsce           w analogicznym zakresie, jak w państwie wydania świadectwa                          (jeśli w państwie wydania posiadane świadectwo uprawnia do podjęcia studiów jedynie na wybranych kierunkach). </a:t>
            </a:r>
          </a:p>
          <a:p>
            <a:pPr marL="0" indent="0" algn="just">
              <a:buNone/>
            </a:pPr>
            <a:r>
              <a:rPr lang="pl-PL" alt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(art. 93 ust. 4 ustawy o systemie oświaty) </a:t>
            </a:r>
          </a:p>
          <a:p>
            <a:pPr marL="0" indent="0">
              <a:buNone/>
            </a:pPr>
            <a:endParaRPr lang="pl-PL" altLang="pl-PL" sz="2600" i="1" u="sng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03189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D5496C-B91C-4488-B24A-CF1E19986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37160"/>
            <a:ext cx="9601200" cy="1408176"/>
          </a:xfrm>
        </p:spPr>
        <p:txBody>
          <a:bodyPr>
            <a:normAutofit/>
          </a:bodyPr>
          <a:lstStyle/>
          <a:p>
            <a:pPr algn="ctr"/>
            <a:r>
              <a:rPr lang="pl-PL" altLang="pl-PL" b="1" dirty="0">
                <a:latin typeface="Calibri" panose="020F0502020204030204" pitchFamily="34" charset="0"/>
                <a:cs typeface="Calibri" panose="020F0502020204030204" pitchFamily="34" charset="0"/>
              </a:rPr>
              <a:t>Umowy dwustronne o wzajemnym uznawaniu świadectw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5F73B2-19F3-475B-A323-27ECB1080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3080"/>
            <a:ext cx="10515600" cy="4393883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charset="0"/>
              <a:buChar char="•"/>
              <a:defRPr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 Rządem Republiki Austrii  1996 r.  (cele akademickie)</a:t>
            </a:r>
          </a:p>
          <a:p>
            <a:pPr algn="just">
              <a:buFont typeface="Arial" charset="0"/>
              <a:buChar char="•"/>
              <a:defRPr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 Rządem Republiki Białorusi  2005 r. (cele akademickie)</a:t>
            </a:r>
          </a:p>
          <a:p>
            <a:pPr algn="just">
              <a:buFont typeface="Arial" charset="0"/>
              <a:buChar char="•"/>
              <a:defRPr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 Rządem Republiki Litewskiej 2005 r. (cele akademickie)</a:t>
            </a:r>
          </a:p>
          <a:p>
            <a:pPr algn="just">
              <a:buFont typeface="Arial" charset="0"/>
              <a:buChar char="•"/>
              <a:defRPr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 Gabinetem Ministrów Ukrainy 2005 r. (cele akademickie)</a:t>
            </a:r>
          </a:p>
          <a:p>
            <a:pPr algn="just">
              <a:buFont typeface="Arial" charset="0"/>
              <a:buChar char="•"/>
              <a:defRPr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 Rządem Republiki Słowackiej  2005 r. (równorzędność matur)</a:t>
            </a:r>
          </a:p>
          <a:p>
            <a:pPr algn="just">
              <a:buFont typeface="Arial" charset="0"/>
              <a:buChar char="•"/>
              <a:defRPr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 Rządem Republiki Czeskiej  2006 r. (równorzędność matur)</a:t>
            </a:r>
          </a:p>
          <a:p>
            <a:pPr algn="just">
              <a:buFont typeface="Arial" charset="0"/>
              <a:buChar char="•"/>
              <a:defRPr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 Rządem Republiki Francuskiej 2009 r. (cele akademickie)</a:t>
            </a:r>
          </a:p>
          <a:p>
            <a:pPr algn="just">
              <a:buFont typeface="Arial" charset="0"/>
              <a:buChar char="•"/>
              <a:defRPr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 Rządem Republiki Federalnej Niemiec w sprawie założenia polsko-niemieckiej Szkoły Spotkań i Dialogu im. Willy`ego Brandta - 2005 r. (cele akademickie)</a:t>
            </a:r>
          </a:p>
          <a:p>
            <a:pPr algn="just">
              <a:buFont typeface="Arial" charset="0"/>
              <a:buChar char="•"/>
              <a:defRPr/>
            </a:pPr>
            <a:r>
              <a:rPr lang="pl-PL" alt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 Rządem Chińskiej Republiki Ludowej o wzajemnym uznawaniu dyplomów ukończenia studiów i tytułów zawodowych w szkolnictwie wyższym 2016 r. (cele akademickie)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90169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67EF25-DDEA-4E07-A806-F724B19F6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altLang="pl-PL" b="1" dirty="0">
                <a:latin typeface="Calibri" panose="020F0502020204030204" pitchFamily="34" charset="0"/>
                <a:cs typeface="Calibri" panose="020F0502020204030204" pitchFamily="34" charset="0"/>
              </a:rPr>
              <a:t>Umowy międzynarodowe obowiązujące - Państwo Libia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9154D6-D283-442B-9EBC-87FFFC12F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286000"/>
            <a:ext cx="10853928" cy="3581400"/>
          </a:xfrm>
        </p:spPr>
        <p:txBody>
          <a:bodyPr>
            <a:normAutofit fontScale="92500" lnSpcReduction="10000"/>
          </a:bodyPr>
          <a:lstStyle/>
          <a:p>
            <a:pPr lvl="0" algn="just" eaLnBrk="0" fontAlgn="base" hangingPunct="0">
              <a:tabLst>
                <a:tab pos="10223500" algn="l"/>
                <a:tab pos="10313988" algn="l"/>
              </a:tabLst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Porozumienie między Rządem Polskiej Rzeczypospolitej Ludowej a Libijską Arabską </a:t>
            </a:r>
            <a:r>
              <a:rPr lang="pl-PL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Dżamahiriją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Ludowo-Socjalistyczną o wzajemnym uznawaniu studiów, świadectw, dyplomów i stopni naukowych, sporządzone w Trypolisie 8 września 1987 r. (nieopublikowane, zatwierdzone Uchwałą Rady Ministrów nr 26/89 z 23 lutego 1989 r.) </a:t>
            </a:r>
          </a:p>
          <a:p>
            <a:pPr marL="0" lvl="0" indent="0" algn="just" eaLnBrk="0" fontAlgn="base" hangingPunct="0">
              <a:buNone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Artykuł 3: Uznaje się za równorzędne świadectwa ukończenia szkoły ogólnokształcącej                           w Libijskiej Arabskiej </a:t>
            </a:r>
            <a:r>
              <a:rPr lang="pl-PL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Dżamahiriji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Ludowo-Socjalistycznej (9+3 lata) i szkoły ogólnokształcącej                w Polskiej Rzeczypospolitej Ludowej (8+4 lata).</a:t>
            </a:r>
          </a:p>
          <a:p>
            <a:pPr marL="0" lvl="0" indent="0" algn="just" eaLnBrk="0" fontAlgn="base" hangingPunct="0">
              <a:buNone/>
              <a:tabLst>
                <a:tab pos="182563" algn="l"/>
              </a:tabLst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Artykuł 4: Uznaje się za równorzędne świadectwa ukończenia liceów technicznych, zawodowych i specjalistycznych w Libijskiej Arabskiej </a:t>
            </a:r>
            <a:r>
              <a:rPr lang="pl-PL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Dżamahiriji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Ludowo-Socjalistycznej (9+3), (9+4) i (9+5) lat oraz świadectwa dojrzałości techników, liceów zawodowych (8+4)            i (8+5) lat oraz innych średnich szkół zawodowych na poziomie licealnym w Polskiej Rzeczypospolitej Ludowej. 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4617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9846C7-9A37-424D-B611-83ACB1848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2609"/>
            <a:ext cx="10515600" cy="832103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UMOWY MIĘDZYNARODOWE WYPOWIEDZIANE, ALE DYPLOMY UZYSKANE </a:t>
            </a: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W CZASIE ICH OBOWIĄZYWANIA NADAL SĄ UZNAWANE NA ICH PODSTAWIE </a:t>
            </a:r>
            <a:endParaRPr lang="pl-PL" sz="24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007C71-113B-460F-BC78-672804DFF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451" y="1389888"/>
            <a:ext cx="11576605" cy="5468112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  <a:hlinkClick r:id="rId2" tooltip=" (Link otworzy się w nowym okni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Porozumienie między Rządem Polskiej Rzeczypospolitej Ludowej i Rządem Socjalistycznej Federacyjnej Republiki Jugosławii o wzajemnym uznawaniu równoważności świadectw szkolnych i dyplomów szkół wyższych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uzyskanych                   w obu państwach, podpisane w Belgradzie dnia 15 września 1978 r. (Dz. U. z 1981 r. Nr 8, poz. 32 i 33). Wszystkie dokumenty, które zostały wydane w okresie obowiązywania tego porozumienia i spełniają określone w nim warunki, są nadal uznawane za równoważne              z ich polskimi odpowiednikami.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  <a:hlinkClick r:id="rId3" tooltip=" (Link otworzy się w nowym okni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Porozumienie między Rządem Polskiej Rzeczypospolitej Ludowej a Rządem Ludowej Republiki Bułgarii o wzajemnym uznawaniu równoważności dokumentów                                    o wykształceniu i przyznawaniu stopni i tytułów naukowych wydawanych w PRL                          i LRB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, podpisane w Sofii dnia 28 października 1977 r. (Dz. U.  z 1983 r. Nr 12, poz. 58                 i 59). Wszystkie dokumenty, które zostały wydane w okresie obowiązywania konwencji i/lub porozumienia, i spełniają określone w nich warunki, są nadal uznawane                               za równoważne z ich polskimi odpowiednikami. </a:t>
            </a:r>
          </a:p>
        </p:txBody>
      </p:sp>
    </p:spTree>
    <p:extLst>
      <p:ext uri="{BB962C8B-B14F-4D97-AF65-F5344CB8AC3E}">
        <p14:creationId xmlns:p14="http://schemas.microsoft.com/office/powerpoint/2010/main" val="349398285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Words>2120</Words>
  <Application>Microsoft Office PowerPoint</Application>
  <PresentationFormat>Panoramiczny</PresentationFormat>
  <Paragraphs>132</Paragraphs>
  <Slides>24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Motyw pakietu Office</vt:lpstr>
      <vt:lpstr>Prezentacja programu PowerPoint</vt:lpstr>
      <vt:lpstr>    UZNAWANIE ŚWIADECTW  I INNYCH DOKUMENTÓW UZYSKANYCH  ZA GRANICĄ </vt:lpstr>
      <vt:lpstr>PODSTAWA PRAWNA </vt:lpstr>
      <vt:lpstr>UZNANIE Z MOCY PRAWA</vt:lpstr>
      <vt:lpstr>UZNANIE Z MOCY PRAWA</vt:lpstr>
      <vt:lpstr>Uznanie świadectw maturalnych UE, EOG           i OECD z mocy prawa – ale w analogicznym zakresie</vt:lpstr>
      <vt:lpstr>Umowy dwustronne o wzajemnym uznawaniu świadectw</vt:lpstr>
      <vt:lpstr>Umowy międzynarodowe obowiązujące - Państwo Libia</vt:lpstr>
      <vt:lpstr>UMOWY MIĘDZYNARODOWE WYPOWIEDZIANE, ALE DYPLOMY UZYSKANE  W CZASIE ICH OBOWIĄZYWANIA NADAL SĄ UZNAWANE NA ICH PODSTAWIE </vt:lpstr>
      <vt:lpstr>UMOWY MIĘDZYNARODOWE WYPOWIEDZIANE, ALE DYPLOMY UZYSKANE  W CZASIE ICH OBOWIĄZYWANIA NADAL SĄ UZNAWANE NA ICH PODSTAWIE </vt:lpstr>
      <vt:lpstr>UMOWY MIĘDZYNARODOWE WYPOWIEDZIANE, ALE DYPLOMY UZYSKANE  W CZASIE ICH OBOWIĄZYWANIA NADAL SĄ UZNAWANE NA ICH PODSTAWIE </vt:lpstr>
      <vt:lpstr>UMOWY MIĘDZYNARODOWE WYPOWIEDZIANE, ALE DYPLOMY UZYSKANE  W CZASIE ICH OBOWIĄZYWANIA NADAL SĄ UZNAWANE NA ICH PODSTAWIE </vt:lpstr>
      <vt:lpstr>UMOWY MIĘDZYNARODOWE WYPOWIEDZIANE, ALE DYPLOMY UZYSKANE  W CZASIE ICH OBOWIĄZYWANIA NADAL SĄ UZNAWANE NA ICH PODSTAWIE </vt:lpstr>
      <vt:lpstr>WYKAZ UMÓW DWUSTRONNYCH O WZAJEMNYM UZNAWANIU ŚWIADECTW I DYPLOMÓW- ŹRÓDŁA </vt:lpstr>
      <vt:lpstr>DECYZJA KURATORA OŚWIATY  PODSTAWA PRAWNA </vt:lpstr>
      <vt:lpstr>Decyzja kuratora oświaty </vt:lpstr>
      <vt:lpstr>Prezentacja programu PowerPoint</vt:lpstr>
      <vt:lpstr>LEGALIZACJA ŚWIADECTW </vt:lpstr>
      <vt:lpstr>Prezentacja programu PowerPoint</vt:lpstr>
      <vt:lpstr>Prezentacja programu PowerPoint</vt:lpstr>
      <vt:lpstr>ŹRÓDŁA INFORMACJI O SYSTEMACH EDUKACJI INNYCH PAŃSTW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UZNAWANIE ŚWIADECTW  I INNYCH DOKUMENTÓW UZYSKANYCH ZA GRANICĄ </dc:title>
  <dc:creator>Agata Krzywania</dc:creator>
  <cp:lastModifiedBy>Agata Krzywania</cp:lastModifiedBy>
  <cp:revision>39</cp:revision>
  <cp:lastPrinted>2021-11-19T14:35:21Z</cp:lastPrinted>
  <dcterms:created xsi:type="dcterms:W3CDTF">2021-11-18T08:25:31Z</dcterms:created>
  <dcterms:modified xsi:type="dcterms:W3CDTF">2021-11-22T11:50:38Z</dcterms:modified>
</cp:coreProperties>
</file>